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handoutMasterIdLst>
    <p:handoutMasterId r:id="rId93"/>
  </p:handoutMasterIdLst>
  <p:sldIdLst>
    <p:sldId id="393" r:id="rId2"/>
    <p:sldId id="370" r:id="rId3"/>
    <p:sldId id="371" r:id="rId4"/>
    <p:sldId id="372" r:id="rId5"/>
    <p:sldId id="379" r:id="rId6"/>
    <p:sldId id="373" r:id="rId7"/>
    <p:sldId id="380" r:id="rId8"/>
    <p:sldId id="381" r:id="rId9"/>
    <p:sldId id="374" r:id="rId10"/>
    <p:sldId id="382" r:id="rId11"/>
    <p:sldId id="383" r:id="rId12"/>
    <p:sldId id="375" r:id="rId13"/>
    <p:sldId id="384" r:id="rId14"/>
    <p:sldId id="385" r:id="rId15"/>
    <p:sldId id="376" r:id="rId16"/>
    <p:sldId id="386" r:id="rId17"/>
    <p:sldId id="387" r:id="rId18"/>
    <p:sldId id="388" r:id="rId19"/>
    <p:sldId id="389" r:id="rId20"/>
    <p:sldId id="390" r:id="rId21"/>
    <p:sldId id="391" r:id="rId22"/>
    <p:sldId id="377" r:id="rId23"/>
    <p:sldId id="392" r:id="rId24"/>
    <p:sldId id="258" r:id="rId25"/>
    <p:sldId id="350" r:id="rId26"/>
    <p:sldId id="260" r:id="rId27"/>
    <p:sldId id="259" r:id="rId28"/>
    <p:sldId id="394" r:id="rId29"/>
    <p:sldId id="263" r:id="rId30"/>
    <p:sldId id="264" r:id="rId31"/>
    <p:sldId id="265" r:id="rId32"/>
    <p:sldId id="266" r:id="rId33"/>
    <p:sldId id="267" r:id="rId34"/>
    <p:sldId id="270" r:id="rId35"/>
    <p:sldId id="395" r:id="rId36"/>
    <p:sldId id="282" r:id="rId37"/>
    <p:sldId id="283" r:id="rId38"/>
    <p:sldId id="349" r:id="rId39"/>
    <p:sldId id="338" r:id="rId40"/>
    <p:sldId id="396" r:id="rId41"/>
    <p:sldId id="285" r:id="rId42"/>
    <p:sldId id="286" r:id="rId43"/>
    <p:sldId id="288" r:id="rId44"/>
    <p:sldId id="336" r:id="rId45"/>
    <p:sldId id="290" r:id="rId46"/>
    <p:sldId id="291" r:id="rId47"/>
    <p:sldId id="292" r:id="rId48"/>
    <p:sldId id="397" r:id="rId49"/>
    <p:sldId id="367" r:id="rId50"/>
    <p:sldId id="368" r:id="rId51"/>
    <p:sldId id="369" r:id="rId52"/>
    <p:sldId id="293" r:id="rId53"/>
    <p:sldId id="295" r:id="rId54"/>
    <p:sldId id="296" r:id="rId55"/>
    <p:sldId id="297" r:id="rId56"/>
    <p:sldId id="299" r:id="rId57"/>
    <p:sldId id="303" r:id="rId58"/>
    <p:sldId id="304" r:id="rId59"/>
    <p:sldId id="311" r:id="rId60"/>
    <p:sldId id="312" r:id="rId61"/>
    <p:sldId id="313" r:id="rId62"/>
    <p:sldId id="314" r:id="rId63"/>
    <p:sldId id="316" r:id="rId64"/>
    <p:sldId id="317" r:id="rId65"/>
    <p:sldId id="318" r:id="rId66"/>
    <p:sldId id="319" r:id="rId67"/>
    <p:sldId id="335" r:id="rId68"/>
    <p:sldId id="321" r:id="rId69"/>
    <p:sldId id="322" r:id="rId70"/>
    <p:sldId id="323" r:id="rId71"/>
    <p:sldId id="324" r:id="rId72"/>
    <p:sldId id="325" r:id="rId73"/>
    <p:sldId id="340" r:id="rId74"/>
    <p:sldId id="341" r:id="rId75"/>
    <p:sldId id="342" r:id="rId76"/>
    <p:sldId id="343" r:id="rId77"/>
    <p:sldId id="344" r:id="rId78"/>
    <p:sldId id="345" r:id="rId79"/>
    <p:sldId id="346" r:id="rId80"/>
    <p:sldId id="347" r:id="rId81"/>
    <p:sldId id="359" r:id="rId82"/>
    <p:sldId id="351" r:id="rId83"/>
    <p:sldId id="352" r:id="rId84"/>
    <p:sldId id="353" r:id="rId85"/>
    <p:sldId id="354" r:id="rId86"/>
    <p:sldId id="360" r:id="rId87"/>
    <p:sldId id="355" r:id="rId88"/>
    <p:sldId id="362" r:id="rId89"/>
    <p:sldId id="356" r:id="rId90"/>
    <p:sldId id="357" r:id="rId91"/>
    <p:sldId id="358" r:id="rId92"/>
  </p:sldIdLst>
  <p:sldSz cx="9144000" cy="6858000" type="screen4x3"/>
  <p:notesSz cx="6858000" cy="9144000"/>
  <p:defaultTextStyle>
    <a:defPPr>
      <a:defRPr lang="en-US"/>
    </a:defPPr>
    <a:lvl1pPr algn="ctr" rtl="0" fontAlgn="base">
      <a:spcBef>
        <a:spcPct val="20000"/>
      </a:spcBef>
      <a:spcAft>
        <a:spcPct val="0"/>
      </a:spcAft>
      <a:defRPr sz="2400" kern="1200">
        <a:solidFill>
          <a:schemeClr val="tx1"/>
        </a:solidFill>
        <a:latin typeface="Times New Roman" pitchFamily="18" charset="0"/>
        <a:ea typeface="+mn-ea"/>
        <a:cs typeface="+mn-cs"/>
      </a:defRPr>
    </a:lvl1pPr>
    <a:lvl2pPr marL="457200" algn="ctr" rtl="0" fontAlgn="base">
      <a:spcBef>
        <a:spcPct val="20000"/>
      </a:spcBef>
      <a:spcAft>
        <a:spcPct val="0"/>
      </a:spcAft>
      <a:defRPr sz="2400" kern="1200">
        <a:solidFill>
          <a:schemeClr val="tx1"/>
        </a:solidFill>
        <a:latin typeface="Times New Roman" pitchFamily="18" charset="0"/>
        <a:ea typeface="+mn-ea"/>
        <a:cs typeface="+mn-cs"/>
      </a:defRPr>
    </a:lvl2pPr>
    <a:lvl3pPr marL="914400" algn="ctr" rtl="0" fontAlgn="base">
      <a:spcBef>
        <a:spcPct val="20000"/>
      </a:spcBef>
      <a:spcAft>
        <a:spcPct val="0"/>
      </a:spcAft>
      <a:defRPr sz="2400" kern="1200">
        <a:solidFill>
          <a:schemeClr val="tx1"/>
        </a:solidFill>
        <a:latin typeface="Times New Roman" pitchFamily="18" charset="0"/>
        <a:ea typeface="+mn-ea"/>
        <a:cs typeface="+mn-cs"/>
      </a:defRPr>
    </a:lvl3pPr>
    <a:lvl4pPr marL="1371600" algn="ctr" rtl="0" fontAlgn="base">
      <a:spcBef>
        <a:spcPct val="20000"/>
      </a:spcBef>
      <a:spcAft>
        <a:spcPct val="0"/>
      </a:spcAft>
      <a:defRPr sz="2400" kern="1200">
        <a:solidFill>
          <a:schemeClr val="tx1"/>
        </a:solidFill>
        <a:latin typeface="Times New Roman" pitchFamily="18" charset="0"/>
        <a:ea typeface="+mn-ea"/>
        <a:cs typeface="+mn-cs"/>
      </a:defRPr>
    </a:lvl4pPr>
    <a:lvl5pPr marL="1828800" algn="ctr" rtl="0" fontAlgn="base">
      <a:spcBef>
        <a:spcPct val="2000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FF66"/>
    <a:srgbClr val="D60093"/>
    <a:srgbClr val="A50021"/>
    <a:srgbClr val="FF0000"/>
    <a:srgbClr val="0000FF"/>
    <a:srgbClr val="66FF33"/>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665" autoAdjust="0"/>
    <p:restoredTop sz="94811" autoAdjust="0"/>
  </p:normalViewPr>
  <p:slideViewPr>
    <p:cSldViewPr>
      <p:cViewPr>
        <p:scale>
          <a:sx n="50" d="100"/>
          <a:sy n="50" d="100"/>
        </p:scale>
        <p:origin x="-1722" y="-61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 r:id="rId74" collapse="1"/>
      <p:sld r:id="rId75" collapse="1"/>
      <p:sld r:id="rId76" collapse="1"/>
      <p:sld r:id="rId77" collapse="1"/>
      <p:sld r:id="rId78" collapse="1"/>
      <p:sld r:id="rId79" collapse="1"/>
      <p:sld r:id="rId80" collapse="1"/>
      <p:sld r:id="rId81" collapse="1"/>
      <p:sld r:id="rId82" collapse="1"/>
      <p:sld r:id="rId83" collapse="1"/>
      <p:sld r:id="rId84" collapse="1"/>
      <p:sld r:id="rId85" collapse="1"/>
      <p:sld r:id="rId86" collapse="1"/>
      <p:sld r:id="rId87" collapse="1"/>
      <p:sld r:id="rId88" collapse="1"/>
      <p:sld r:id="rId89" collapse="1"/>
      <p:sld r:id="rId90" collapse="1"/>
      <p:sld r:id="rId91" collapse="1"/>
    </p:sldLst>
  </p:outlineViewPr>
  <p:notesTextViewPr>
    <p:cViewPr>
      <p:scale>
        <a:sx n="100" d="100"/>
        <a:sy n="100" d="100"/>
      </p:scale>
      <p:origin x="0" y="0"/>
    </p:cViewPr>
  </p:notesTextViewPr>
  <p:sorterViewPr>
    <p:cViewPr>
      <p:scale>
        <a:sx n="66" d="100"/>
        <a:sy n="66" d="100"/>
      </p:scale>
      <p:origin x="0" y="342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9" Type="http://schemas.openxmlformats.org/officeDocument/2006/relationships/slide" Target="slides/slide39.xml"/><Relationship Id="rId21" Type="http://schemas.openxmlformats.org/officeDocument/2006/relationships/slide" Target="slides/slide21.xml"/><Relationship Id="rId34" Type="http://schemas.openxmlformats.org/officeDocument/2006/relationships/slide" Target="slides/slide34.xml"/><Relationship Id="rId42" Type="http://schemas.openxmlformats.org/officeDocument/2006/relationships/slide" Target="slides/slide42.xml"/><Relationship Id="rId47" Type="http://schemas.openxmlformats.org/officeDocument/2006/relationships/slide" Target="slides/slide47.xml"/><Relationship Id="rId50" Type="http://schemas.openxmlformats.org/officeDocument/2006/relationships/slide" Target="slides/slide50.xml"/><Relationship Id="rId55" Type="http://schemas.openxmlformats.org/officeDocument/2006/relationships/slide" Target="slides/slide55.xml"/><Relationship Id="rId63" Type="http://schemas.openxmlformats.org/officeDocument/2006/relationships/slide" Target="slides/slide63.xml"/><Relationship Id="rId68" Type="http://schemas.openxmlformats.org/officeDocument/2006/relationships/slide" Target="slides/slide68.xml"/><Relationship Id="rId76" Type="http://schemas.openxmlformats.org/officeDocument/2006/relationships/slide" Target="slides/slide76.xml"/><Relationship Id="rId84" Type="http://schemas.openxmlformats.org/officeDocument/2006/relationships/slide" Target="slides/slide84.xml"/><Relationship Id="rId89" Type="http://schemas.openxmlformats.org/officeDocument/2006/relationships/slide" Target="slides/slide89.xml"/><Relationship Id="rId7" Type="http://schemas.openxmlformats.org/officeDocument/2006/relationships/slide" Target="slides/slide7.xml"/><Relationship Id="rId71" Type="http://schemas.openxmlformats.org/officeDocument/2006/relationships/slide" Target="slides/slide71.xml"/><Relationship Id="rId2" Type="http://schemas.openxmlformats.org/officeDocument/2006/relationships/slide" Target="slides/slide2.xml"/><Relationship Id="rId16" Type="http://schemas.openxmlformats.org/officeDocument/2006/relationships/slide" Target="slides/slide16.xml"/><Relationship Id="rId29" Type="http://schemas.openxmlformats.org/officeDocument/2006/relationships/slide" Target="slides/slide29.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32.xml"/><Relationship Id="rId37" Type="http://schemas.openxmlformats.org/officeDocument/2006/relationships/slide" Target="slides/slide37.xml"/><Relationship Id="rId40" Type="http://schemas.openxmlformats.org/officeDocument/2006/relationships/slide" Target="slides/slide40.xml"/><Relationship Id="rId45" Type="http://schemas.openxmlformats.org/officeDocument/2006/relationships/slide" Target="slides/slide45.xml"/><Relationship Id="rId53" Type="http://schemas.openxmlformats.org/officeDocument/2006/relationships/slide" Target="slides/slide53.xml"/><Relationship Id="rId58" Type="http://schemas.openxmlformats.org/officeDocument/2006/relationships/slide" Target="slides/slide58.xml"/><Relationship Id="rId66" Type="http://schemas.openxmlformats.org/officeDocument/2006/relationships/slide" Target="slides/slide66.xml"/><Relationship Id="rId74" Type="http://schemas.openxmlformats.org/officeDocument/2006/relationships/slide" Target="slides/slide74.xml"/><Relationship Id="rId79" Type="http://schemas.openxmlformats.org/officeDocument/2006/relationships/slide" Target="slides/slide79.xml"/><Relationship Id="rId87" Type="http://schemas.openxmlformats.org/officeDocument/2006/relationships/slide" Target="slides/slide87.xml"/><Relationship Id="rId5" Type="http://schemas.openxmlformats.org/officeDocument/2006/relationships/slide" Target="slides/slide5.xml"/><Relationship Id="rId61" Type="http://schemas.openxmlformats.org/officeDocument/2006/relationships/slide" Target="slides/slide61.xml"/><Relationship Id="rId82" Type="http://schemas.openxmlformats.org/officeDocument/2006/relationships/slide" Target="slides/slide82.xml"/><Relationship Id="rId90" Type="http://schemas.openxmlformats.org/officeDocument/2006/relationships/slide" Target="slides/slide90.xml"/><Relationship Id="rId19" Type="http://schemas.openxmlformats.org/officeDocument/2006/relationships/slide" Target="slides/slide1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0.xml"/><Relationship Id="rId35" Type="http://schemas.openxmlformats.org/officeDocument/2006/relationships/slide" Target="slides/slide35.xml"/><Relationship Id="rId43" Type="http://schemas.openxmlformats.org/officeDocument/2006/relationships/slide" Target="slides/slide43.xml"/><Relationship Id="rId48" Type="http://schemas.openxmlformats.org/officeDocument/2006/relationships/slide" Target="slides/slide48.xml"/><Relationship Id="rId56" Type="http://schemas.openxmlformats.org/officeDocument/2006/relationships/slide" Target="slides/slide56.xml"/><Relationship Id="rId64" Type="http://schemas.openxmlformats.org/officeDocument/2006/relationships/slide" Target="slides/slide64.xml"/><Relationship Id="rId69" Type="http://schemas.openxmlformats.org/officeDocument/2006/relationships/slide" Target="slides/slide69.xml"/><Relationship Id="rId77" Type="http://schemas.openxmlformats.org/officeDocument/2006/relationships/slide" Target="slides/slide77.xml"/><Relationship Id="rId8" Type="http://schemas.openxmlformats.org/officeDocument/2006/relationships/slide" Target="slides/slide8.xml"/><Relationship Id="rId51" Type="http://schemas.openxmlformats.org/officeDocument/2006/relationships/slide" Target="slides/slide51.xml"/><Relationship Id="rId72" Type="http://schemas.openxmlformats.org/officeDocument/2006/relationships/slide" Target="slides/slide72.xml"/><Relationship Id="rId80" Type="http://schemas.openxmlformats.org/officeDocument/2006/relationships/slide" Target="slides/slide80.xml"/><Relationship Id="rId85" Type="http://schemas.openxmlformats.org/officeDocument/2006/relationships/slide" Target="slides/slide85.xml"/><Relationship Id="rId3" Type="http://schemas.openxmlformats.org/officeDocument/2006/relationships/slide" Target="slides/slide3.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3.xml"/><Relationship Id="rId38" Type="http://schemas.openxmlformats.org/officeDocument/2006/relationships/slide" Target="slides/slide38.xml"/><Relationship Id="rId46" Type="http://schemas.openxmlformats.org/officeDocument/2006/relationships/slide" Target="slides/slide46.xml"/><Relationship Id="rId59" Type="http://schemas.openxmlformats.org/officeDocument/2006/relationships/slide" Target="slides/slide59.xml"/><Relationship Id="rId67" Type="http://schemas.openxmlformats.org/officeDocument/2006/relationships/slide" Target="slides/slide67.xml"/><Relationship Id="rId20" Type="http://schemas.openxmlformats.org/officeDocument/2006/relationships/slide" Target="slides/slide20.xml"/><Relationship Id="rId41" Type="http://schemas.openxmlformats.org/officeDocument/2006/relationships/slide" Target="slides/slide41.xml"/><Relationship Id="rId54" Type="http://schemas.openxmlformats.org/officeDocument/2006/relationships/slide" Target="slides/slide54.xml"/><Relationship Id="rId62" Type="http://schemas.openxmlformats.org/officeDocument/2006/relationships/slide" Target="slides/slide62.xml"/><Relationship Id="rId70" Type="http://schemas.openxmlformats.org/officeDocument/2006/relationships/slide" Target="slides/slide70.xml"/><Relationship Id="rId75" Type="http://schemas.openxmlformats.org/officeDocument/2006/relationships/slide" Target="slides/slide75.xml"/><Relationship Id="rId83" Type="http://schemas.openxmlformats.org/officeDocument/2006/relationships/slide" Target="slides/slide83.xml"/><Relationship Id="rId88" Type="http://schemas.openxmlformats.org/officeDocument/2006/relationships/slide" Target="slides/slide88.xml"/><Relationship Id="rId91" Type="http://schemas.openxmlformats.org/officeDocument/2006/relationships/slide" Target="slides/slide91.xml"/><Relationship Id="rId1" Type="http://schemas.openxmlformats.org/officeDocument/2006/relationships/slide" Target="slides/slide1.xml"/><Relationship Id="rId6" Type="http://schemas.openxmlformats.org/officeDocument/2006/relationships/slide" Target="slides/slide6.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36" Type="http://schemas.openxmlformats.org/officeDocument/2006/relationships/slide" Target="slides/slide36.xml"/><Relationship Id="rId49" Type="http://schemas.openxmlformats.org/officeDocument/2006/relationships/slide" Target="slides/slide49.xml"/><Relationship Id="rId57" Type="http://schemas.openxmlformats.org/officeDocument/2006/relationships/slide" Target="slides/slide57.xml"/><Relationship Id="rId10" Type="http://schemas.openxmlformats.org/officeDocument/2006/relationships/slide" Target="slides/slide10.xml"/><Relationship Id="rId31" Type="http://schemas.openxmlformats.org/officeDocument/2006/relationships/slide" Target="slides/slide31.xml"/><Relationship Id="rId44" Type="http://schemas.openxmlformats.org/officeDocument/2006/relationships/slide" Target="slides/slide44.xml"/><Relationship Id="rId52" Type="http://schemas.openxmlformats.org/officeDocument/2006/relationships/slide" Target="slides/slide52.xml"/><Relationship Id="rId60" Type="http://schemas.openxmlformats.org/officeDocument/2006/relationships/slide" Target="slides/slide60.xml"/><Relationship Id="rId65" Type="http://schemas.openxmlformats.org/officeDocument/2006/relationships/slide" Target="slides/slide65.xml"/><Relationship Id="rId73" Type="http://schemas.openxmlformats.org/officeDocument/2006/relationships/slide" Target="slides/slide73.xml"/><Relationship Id="rId78" Type="http://schemas.openxmlformats.org/officeDocument/2006/relationships/slide" Target="slides/slide78.xml"/><Relationship Id="rId81" Type="http://schemas.openxmlformats.org/officeDocument/2006/relationships/slide" Target="slides/slide81.xml"/><Relationship Id="rId86" Type="http://schemas.openxmlformats.org/officeDocument/2006/relationships/slide" Target="slides/slide86.xml"/><Relationship Id="rId4" Type="http://schemas.openxmlformats.org/officeDocument/2006/relationships/slide" Target="slides/slide4.xml"/><Relationship Id="rId9"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a:lvl1pPr>
          </a:lstStyle>
          <a:p>
            <a:endParaRPr lang="en-US"/>
          </a:p>
        </p:txBody>
      </p:sp>
      <p:sp>
        <p:nvSpPr>
          <p:cNvPr id="1443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vl1pPr>
          </a:lstStyle>
          <a:p>
            <a:endParaRPr lang="en-US"/>
          </a:p>
        </p:txBody>
      </p:sp>
      <p:sp>
        <p:nvSpPr>
          <p:cNvPr id="1443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a:lvl1pPr>
          </a:lstStyle>
          <a:p>
            <a:endParaRPr lang="en-US"/>
          </a:p>
        </p:txBody>
      </p:sp>
      <p:sp>
        <p:nvSpPr>
          <p:cNvPr id="1443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vl1pPr>
          </a:lstStyle>
          <a:p>
            <a:fld id="{238E47B1-69C6-4B76-992B-CE760131310F}" type="slidenum">
              <a:rPr lang="en-US"/>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2818" name="Rectangle 2"/>
          <p:cNvSpPr>
            <a:spLocks noGrp="1" noChangeArrowheads="1"/>
          </p:cNvSpPr>
          <p:nvPr>
            <p:ph type="ctrTitle"/>
          </p:nvPr>
        </p:nvSpPr>
        <p:spPr>
          <a:xfrm>
            <a:off x="1752600" y="990600"/>
            <a:ext cx="6400800" cy="2514600"/>
          </a:xfrm>
          <a:ln w="76200" cmpd="tri"/>
        </p:spPr>
        <p:txBody>
          <a:bodyPr/>
          <a:lstStyle>
            <a:lvl1pPr algn="ctr">
              <a:defRPr/>
            </a:lvl1pPr>
          </a:lstStyle>
          <a:p>
            <a:r>
              <a:rPr lang="en-US"/>
              <a:t>Click to edit Master title style</a:t>
            </a:r>
          </a:p>
        </p:txBody>
      </p:sp>
      <p:sp>
        <p:nvSpPr>
          <p:cNvPr id="162819" name="Rectangle 3"/>
          <p:cNvSpPr>
            <a:spLocks noGrp="1" noChangeArrowheads="1"/>
          </p:cNvSpPr>
          <p:nvPr>
            <p:ph type="subTitle" idx="1"/>
          </p:nvPr>
        </p:nvSpPr>
        <p:spPr>
          <a:xfrm>
            <a:off x="1752600" y="3886200"/>
            <a:ext cx="6400800" cy="1752600"/>
          </a:xfrm>
          <a:ln w="6350"/>
        </p:spPr>
        <p:txBody>
          <a:bodyPr/>
          <a:lstStyle>
            <a:lvl1pPr marL="0" indent="0" algn="ctr">
              <a:buFontTx/>
              <a:buNone/>
              <a:defRPr/>
            </a:lvl1pPr>
          </a:lstStyle>
          <a:p>
            <a:r>
              <a:rPr lang="en-US"/>
              <a:t>Click to edit Master subtitle style</a:t>
            </a:r>
          </a:p>
        </p:txBody>
      </p:sp>
      <p:sp>
        <p:nvSpPr>
          <p:cNvPr id="162820" name="Rectangle 4"/>
          <p:cNvSpPr>
            <a:spLocks noGrp="1" noChangeArrowheads="1"/>
          </p:cNvSpPr>
          <p:nvPr>
            <p:ph type="dt" sz="half" idx="2"/>
          </p:nvPr>
        </p:nvSpPr>
        <p:spPr>
          <a:xfrm>
            <a:off x="914400" y="6400800"/>
            <a:ext cx="1905000" cy="457200"/>
          </a:xfrm>
        </p:spPr>
        <p:txBody>
          <a:bodyPr anchorCtr="0"/>
          <a:lstStyle>
            <a:lvl1pPr>
              <a:defRPr/>
            </a:lvl1pPr>
          </a:lstStyle>
          <a:p>
            <a:endParaRPr lang="en-US"/>
          </a:p>
        </p:txBody>
      </p:sp>
      <p:sp>
        <p:nvSpPr>
          <p:cNvPr id="162821" name="Rectangle 5"/>
          <p:cNvSpPr>
            <a:spLocks noGrp="1" noChangeArrowheads="1"/>
          </p:cNvSpPr>
          <p:nvPr>
            <p:ph type="ftr" sz="quarter" idx="3"/>
          </p:nvPr>
        </p:nvSpPr>
        <p:spPr>
          <a:xfrm>
            <a:off x="3505200" y="6400800"/>
            <a:ext cx="2895600" cy="457200"/>
          </a:xfrm>
        </p:spPr>
        <p:txBody>
          <a:bodyPr anchorCtr="0"/>
          <a:lstStyle>
            <a:lvl1pPr>
              <a:defRPr/>
            </a:lvl1pPr>
          </a:lstStyle>
          <a:p>
            <a:endParaRPr lang="en-US"/>
          </a:p>
        </p:txBody>
      </p:sp>
      <p:sp>
        <p:nvSpPr>
          <p:cNvPr id="162822" name="Rectangle 6"/>
          <p:cNvSpPr>
            <a:spLocks noGrp="1" noChangeArrowheads="1"/>
          </p:cNvSpPr>
          <p:nvPr>
            <p:ph type="sldNum" sz="quarter" idx="4"/>
          </p:nvPr>
        </p:nvSpPr>
        <p:spPr/>
        <p:txBody>
          <a:bodyPr anchorCtr="0"/>
          <a:lstStyle>
            <a:lvl1pPr>
              <a:defRPr/>
            </a:lvl1pPr>
          </a:lstStyle>
          <a:p>
            <a:fld id="{527A8F0B-D8A0-42B4-A122-C2A63A16E128}" type="slidenum">
              <a:rPr lang="en-US"/>
              <a:pPr/>
              <a:t>‹#›</a:t>
            </a:fld>
            <a:endParaRPr lang="en-US"/>
          </a:p>
        </p:txBody>
      </p:sp>
      <p:grpSp>
        <p:nvGrpSpPr>
          <p:cNvPr id="162823" name="Group 7"/>
          <p:cNvGrpSpPr>
            <a:grpSpLocks/>
          </p:cNvGrpSpPr>
          <p:nvPr/>
        </p:nvGrpSpPr>
        <p:grpSpPr bwMode="auto">
          <a:xfrm>
            <a:off x="0" y="0"/>
            <a:ext cx="6362700" cy="6858000"/>
            <a:chOff x="0" y="0"/>
            <a:chExt cx="4008" cy="4320"/>
          </a:xfrm>
        </p:grpSpPr>
        <p:pic>
          <p:nvPicPr>
            <p:cNvPr id="162824" name="Picture 8" descr="C:\My Documents\bits\Expbanna.png"/>
            <p:cNvPicPr>
              <a:picLocks noChangeAspect="1" noChangeArrowheads="1"/>
            </p:cNvPicPr>
            <p:nvPr/>
          </p:nvPicPr>
          <p:blipFill>
            <a:blip r:embed="rId2" cstate="print"/>
            <a:srcRect/>
            <a:stretch>
              <a:fillRect/>
            </a:stretch>
          </p:blipFill>
          <p:spPr bwMode="invGray">
            <a:xfrm>
              <a:off x="0" y="0"/>
              <a:ext cx="432" cy="4320"/>
            </a:xfrm>
            <a:prstGeom prst="rect">
              <a:avLst/>
            </a:prstGeom>
            <a:noFill/>
          </p:spPr>
        </p:pic>
        <p:pic>
          <p:nvPicPr>
            <p:cNvPr id="162825" name="Picture 9" descr="D:\FRONTPAGE THEMES\EXPEDITN\EXPHORSA.PNG"/>
            <p:cNvPicPr>
              <a:picLocks noChangeAspect="1" noChangeArrowheads="1"/>
            </p:cNvPicPr>
            <p:nvPr/>
          </p:nvPicPr>
          <p:blipFill>
            <a:blip r:embed="rId3" cstate="print"/>
            <a:srcRect/>
            <a:stretch>
              <a:fillRect/>
            </a:stretch>
          </p:blipFill>
          <p:spPr bwMode="auto">
            <a:xfrm>
              <a:off x="2208" y="3600"/>
              <a:ext cx="1800" cy="60"/>
            </a:xfrm>
            <a:prstGeom prst="rect">
              <a:avLst/>
            </a:prstGeom>
            <a:noFill/>
          </p:spPr>
        </p:pic>
      </p:grpSp>
      <p:pic>
        <p:nvPicPr>
          <p:cNvPr id="162826" name="Picture 10" descr="P:\!Themes\Expedition\EXPHORSA.GIF"/>
          <p:cNvPicPr>
            <a:picLocks noChangeAspect="1" noChangeArrowheads="1"/>
          </p:cNvPicPr>
          <p:nvPr/>
        </p:nvPicPr>
        <p:blipFill>
          <a:blip r:embed="rId4" cstate="print"/>
          <a:srcRect/>
          <a:stretch>
            <a:fillRect/>
          </a:stretch>
        </p:blipFill>
        <p:spPr bwMode="auto">
          <a:xfrm>
            <a:off x="1981200" y="3657600"/>
            <a:ext cx="5715000" cy="9525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9F02612-AF21-482D-83F8-AFAAA139DE8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99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2038" y="381000"/>
            <a:ext cx="5681662" cy="5499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F040B5A-BD2C-4EF1-83C0-FF194D908FB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F0B7B38-D09B-439F-B821-2D715A735B5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9B2E32-AFD2-457F-9EBF-901B208A44E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2038" y="1766888"/>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2850" y="1766888"/>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C7A70B-59D3-4FC5-9AB3-9D9AA19D2EC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7BF5551-B83B-41CE-8748-AB75C0F4A88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D5B6104-5FB9-49BC-8510-80F2B9A8D38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00E805E-6FE4-4744-B866-6BB983A03A2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2CB1AB6-B908-45A1-B9A4-DBE36D4D0AC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E907187-6FE9-4547-912C-7C7790C3EE0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pic>
        <p:nvPicPr>
          <p:cNvPr id="161794" name="Picture 2" descr="C:\My Documents\bits\Expbanna.png"/>
          <p:cNvPicPr>
            <a:picLocks noChangeAspect="1" noChangeArrowheads="1"/>
          </p:cNvPicPr>
          <p:nvPr/>
        </p:nvPicPr>
        <p:blipFill>
          <a:blip r:embed="rId14" cstate="print"/>
          <a:srcRect/>
          <a:stretch>
            <a:fillRect/>
          </a:stretch>
        </p:blipFill>
        <p:spPr bwMode="invGray">
          <a:xfrm>
            <a:off x="0" y="0"/>
            <a:ext cx="685800" cy="6858000"/>
          </a:xfrm>
          <a:prstGeom prst="rect">
            <a:avLst/>
          </a:prstGeom>
          <a:noFill/>
        </p:spPr>
      </p:pic>
      <p:sp>
        <p:nvSpPr>
          <p:cNvPr id="161795" name="Rectangle 3"/>
          <p:cNvSpPr>
            <a:spLocks noGrp="1" noChangeArrowheads="1"/>
          </p:cNvSpPr>
          <p:nvPr>
            <p:ph type="title"/>
          </p:nvPr>
        </p:nvSpPr>
        <p:spPr bwMode="auto">
          <a:xfrm>
            <a:off x="1066800" y="38100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61796" name="Rectangle 4"/>
          <p:cNvSpPr>
            <a:spLocks noGrp="1" noChangeArrowheads="1"/>
          </p:cNvSpPr>
          <p:nvPr>
            <p:ph type="dt" sz="half" idx="2"/>
          </p:nvPr>
        </p:nvSpPr>
        <p:spPr bwMode="auto">
          <a:xfrm>
            <a:off x="8382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l">
              <a:spcBef>
                <a:spcPct val="0"/>
              </a:spcBef>
              <a:defRPr sz="1400">
                <a:solidFill>
                  <a:schemeClr val="tx2"/>
                </a:solidFill>
                <a:latin typeface="Arial" pitchFamily="34" charset="0"/>
              </a:defRPr>
            </a:lvl1pPr>
          </a:lstStyle>
          <a:p>
            <a:endParaRPr lang="en-US"/>
          </a:p>
        </p:txBody>
      </p:sp>
      <p:sp>
        <p:nvSpPr>
          <p:cNvPr id="161797" name="Rectangle 5"/>
          <p:cNvSpPr>
            <a:spLocks noGrp="1" noChangeArrowheads="1"/>
          </p:cNvSpPr>
          <p:nvPr>
            <p:ph type="ftr" sz="quarter" idx="3"/>
          </p:nvPr>
        </p:nvSpPr>
        <p:spPr bwMode="auto">
          <a:xfrm>
            <a:off x="3429000" y="6400800"/>
            <a:ext cx="28956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spcBef>
                <a:spcPct val="0"/>
              </a:spcBef>
              <a:defRPr sz="1400">
                <a:solidFill>
                  <a:schemeClr val="tx2"/>
                </a:solidFill>
                <a:latin typeface="Arial" pitchFamily="34" charset="0"/>
              </a:defRPr>
            </a:lvl1pPr>
          </a:lstStyle>
          <a:p>
            <a:endParaRPr lang="en-US"/>
          </a:p>
        </p:txBody>
      </p:sp>
      <p:sp>
        <p:nvSpPr>
          <p:cNvPr id="161798" name="Rectangle 6"/>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a:spcBef>
                <a:spcPct val="0"/>
              </a:spcBef>
              <a:defRPr sz="1400">
                <a:solidFill>
                  <a:schemeClr val="tx2"/>
                </a:solidFill>
                <a:latin typeface="Arial" pitchFamily="34" charset="0"/>
              </a:defRPr>
            </a:lvl1pPr>
          </a:lstStyle>
          <a:p>
            <a:fld id="{B4C3BCCC-3DD2-42A0-9D4D-453FA11733AF}" type="slidenum">
              <a:rPr lang="en-US"/>
              <a:pPr/>
              <a:t>‹#›</a:t>
            </a:fld>
            <a:endParaRPr lang="en-US"/>
          </a:p>
        </p:txBody>
      </p:sp>
      <p:pic>
        <p:nvPicPr>
          <p:cNvPr id="161799" name="Picture 7" descr="P:\!Themes\Expedition\EXPHORSA.GIF"/>
          <p:cNvPicPr>
            <a:picLocks noChangeAspect="1" noChangeArrowheads="1"/>
          </p:cNvPicPr>
          <p:nvPr/>
        </p:nvPicPr>
        <p:blipFill>
          <a:blip r:embed="rId15" cstate="print"/>
          <a:srcRect/>
          <a:stretch>
            <a:fillRect/>
          </a:stretch>
        </p:blipFill>
        <p:spPr bwMode="auto">
          <a:xfrm>
            <a:off x="1066800" y="1574800"/>
            <a:ext cx="7772400" cy="130175"/>
          </a:xfrm>
          <a:prstGeom prst="rect">
            <a:avLst/>
          </a:prstGeom>
          <a:noFill/>
        </p:spPr>
      </p:pic>
      <p:sp>
        <p:nvSpPr>
          <p:cNvPr id="161800" name="Rectangle 8"/>
          <p:cNvSpPr>
            <a:spLocks noGrp="1" noChangeArrowheads="1"/>
          </p:cNvSpPr>
          <p:nvPr>
            <p:ph type="body" idx="1"/>
          </p:nvPr>
        </p:nvSpPr>
        <p:spPr bwMode="auto">
          <a:xfrm>
            <a:off x="1062038" y="1766888"/>
            <a:ext cx="7769225" cy="41132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Blip>
          <a:blip r:embed="rId16"/>
        </a:buBlip>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Font typeface="Wingdings" pitchFamily="2" charset="2"/>
        <a:buBlip>
          <a:blip r:embed="rId17"/>
        </a:buBlip>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4pPr>
      <a:lvl5pPr marL="20574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5pPr>
      <a:lvl6pPr marL="25146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6pPr>
      <a:lvl7pPr marL="29718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7pPr>
      <a:lvl8pPr marL="34290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8pPr>
      <a:lvl9pPr marL="3886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0770" name="WordArt 2"/>
          <p:cNvSpPr>
            <a:spLocks noChangeArrowheads="1" noChangeShapeType="1"/>
          </p:cNvSpPr>
          <p:nvPr/>
        </p:nvSpPr>
        <p:spPr bwMode="auto">
          <a:xfrm>
            <a:off x="2667000" y="3200400"/>
            <a:ext cx="3200400" cy="609600"/>
          </a:xfrm>
          <a:prstGeom prst="rect">
            <a:avLst/>
          </a:prstGeom>
        </p:spPr>
        <p:txBody>
          <a:bodyPr wrap="none" fromWordArt="1">
            <a:prstTxWarp prst="textPlain">
              <a:avLst>
                <a:gd name="adj" fmla="val 50000"/>
              </a:avLst>
            </a:prstTxWarp>
          </a:bodyPr>
          <a:lstStyle/>
          <a:p>
            <a:r>
              <a:rPr lang="en-US" sz="3600" b="1" kern="10">
                <a:ln w="9525">
                  <a:solidFill>
                    <a:srgbClr val="CC00CC"/>
                  </a:solidFill>
                  <a:round/>
                  <a:headEnd/>
                  <a:tailEnd/>
                </a:ln>
                <a:gradFill rotWithShape="0">
                  <a:gsLst>
                    <a:gs pos="0">
                      <a:srgbClr val="00FFFF"/>
                    </a:gs>
                    <a:gs pos="50000">
                      <a:srgbClr val="3366FF"/>
                    </a:gs>
                    <a:gs pos="100000">
                      <a:srgbClr val="00FFFF"/>
                    </a:gs>
                  </a:gsLst>
                  <a:lin ang="18900000" scaled="1"/>
                </a:gradFill>
                <a:latin typeface="Arial"/>
                <a:cs typeface="Arial"/>
              </a:rPr>
              <a:t>Avionics</a:t>
            </a:r>
          </a:p>
        </p:txBody>
      </p:sp>
      <p:sp>
        <p:nvSpPr>
          <p:cNvPr id="160771" name="WordArt 3"/>
          <p:cNvSpPr>
            <a:spLocks noChangeArrowheads="1" noChangeShapeType="1" noTextEdit="1"/>
          </p:cNvSpPr>
          <p:nvPr/>
        </p:nvSpPr>
        <p:spPr bwMode="auto">
          <a:xfrm>
            <a:off x="762000" y="4114800"/>
            <a:ext cx="3276600" cy="1066800"/>
          </a:xfrm>
          <a:prstGeom prst="rect">
            <a:avLst/>
          </a:prstGeom>
        </p:spPr>
        <p:txBody>
          <a:bodyPr wrap="none" fromWordArt="1">
            <a:prstTxWarp prst="textPlain">
              <a:avLst>
                <a:gd name="adj" fmla="val 50000"/>
              </a:avLst>
            </a:prstTxWarp>
          </a:bodyPr>
          <a:lstStyle/>
          <a:p>
            <a:r>
              <a:rPr lang="en-US" sz="3600" b="1" kern="10">
                <a:ln w="9525">
                  <a:solidFill>
                    <a:schemeClr val="tx2"/>
                  </a:solidFill>
                  <a:round/>
                  <a:headEnd/>
                  <a:tailEnd/>
                </a:ln>
                <a:solidFill>
                  <a:srgbClr val="009900"/>
                </a:solidFill>
                <a:latin typeface="Arial"/>
                <a:cs typeface="Arial"/>
              </a:rPr>
              <a:t>Architecture</a:t>
            </a:r>
          </a:p>
        </p:txBody>
      </p:sp>
      <p:sp>
        <p:nvSpPr>
          <p:cNvPr id="160772" name="WordArt 4"/>
          <p:cNvSpPr>
            <a:spLocks noChangeArrowheads="1" noChangeShapeType="1" noTextEdit="1"/>
          </p:cNvSpPr>
          <p:nvPr/>
        </p:nvSpPr>
        <p:spPr bwMode="auto">
          <a:xfrm>
            <a:off x="2667000" y="2286000"/>
            <a:ext cx="3429000" cy="571500"/>
          </a:xfrm>
          <a:prstGeom prst="rect">
            <a:avLst/>
          </a:prstGeom>
        </p:spPr>
        <p:txBody>
          <a:bodyPr wrap="none" fromWordArt="1">
            <a:prstTxWarp prst="textPlain">
              <a:avLst>
                <a:gd name="adj" fmla="val 50000"/>
              </a:avLst>
            </a:prstTxWarp>
          </a:bodyPr>
          <a:lstStyle/>
          <a:p>
            <a:r>
              <a:rPr lang="en-US" sz="3600" kern="10" normalizeH="1">
                <a:ln w="12700">
                  <a:solidFill>
                    <a:srgbClr val="FF0000"/>
                  </a:solidFill>
                  <a:round/>
                  <a:headEnd/>
                  <a:tailEnd/>
                </a:ln>
                <a:gradFill rotWithShape="0">
                  <a:gsLst>
                    <a:gs pos="0">
                      <a:srgbClr val="FFFFFF"/>
                    </a:gs>
                    <a:gs pos="50000">
                      <a:srgbClr val="FF0000"/>
                    </a:gs>
                    <a:gs pos="100000">
                      <a:srgbClr val="FFFFFF"/>
                    </a:gs>
                  </a:gsLst>
                  <a:lin ang="2700000" scaled="1"/>
                </a:gradFill>
                <a:latin typeface="Arial"/>
                <a:cs typeface="Arial"/>
              </a:rPr>
              <a:t>Evolution of</a:t>
            </a:r>
          </a:p>
        </p:txBody>
      </p:sp>
      <p:sp>
        <p:nvSpPr>
          <p:cNvPr id="160773" name="WordArt 5"/>
          <p:cNvSpPr>
            <a:spLocks noChangeArrowheads="1" noChangeShapeType="1" noTextEdit="1"/>
          </p:cNvSpPr>
          <p:nvPr/>
        </p:nvSpPr>
        <p:spPr bwMode="auto">
          <a:xfrm>
            <a:off x="4419600" y="4191000"/>
            <a:ext cx="3848100" cy="914400"/>
          </a:xfrm>
          <a:prstGeom prst="rect">
            <a:avLst/>
          </a:prstGeom>
        </p:spPr>
        <p:txBody>
          <a:bodyPr wrap="none" fromWordArt="1">
            <a:prstTxWarp prst="textPlain">
              <a:avLst>
                <a:gd name="adj" fmla="val 50000"/>
              </a:avLst>
            </a:prstTxWarp>
          </a:bodyPr>
          <a:lstStyle/>
          <a:p>
            <a:r>
              <a:rPr lang="en-US" sz="3600" kern="10">
                <a:ln w="12700">
                  <a:solidFill>
                    <a:srgbClr val="FF0000"/>
                  </a:solidFill>
                  <a:round/>
                  <a:headEnd/>
                  <a:tailEnd/>
                </a:ln>
                <a:solidFill>
                  <a:srgbClr val="FF0000"/>
                </a:solidFill>
                <a:latin typeface="Arial Black"/>
              </a:rPr>
              <a:t>&amp; Data Buses</a:t>
            </a:r>
          </a:p>
        </p:txBody>
      </p:sp>
      <p:sp>
        <p:nvSpPr>
          <p:cNvPr id="160774" name="Rectangle 6" descr="D:\skyway1.gif"/>
          <p:cNvSpPr>
            <a:spLocks noChangeArrowheads="1"/>
          </p:cNvSpPr>
          <p:nvPr/>
        </p:nvSpPr>
        <p:spPr bwMode="auto">
          <a:xfrm>
            <a:off x="206375" y="2286000"/>
            <a:ext cx="2384425" cy="1565275"/>
          </a:xfrm>
          <a:prstGeom prst="rect">
            <a:avLst/>
          </a:prstGeom>
          <a:blipFill dpi="0" rotWithShape="0">
            <a:blip r:embed="rId2" cstate="print"/>
            <a:srcRect/>
            <a:stretch>
              <a:fillRect/>
            </a:stretch>
          </a:blipFill>
          <a:ln w="9525">
            <a:noFill/>
            <a:miter lim="800000"/>
            <a:headEnd/>
            <a:tailEnd/>
          </a:ln>
          <a:effectLst/>
        </p:spPr>
        <p:txBody>
          <a:bodyPr wrap="none" anchor="ctr"/>
          <a:lstStyle/>
          <a:p>
            <a:endParaRPr lang="en-US"/>
          </a:p>
        </p:txBody>
      </p:sp>
      <p:sp>
        <p:nvSpPr>
          <p:cNvPr id="160775" name="Rectangle 7" descr="C:\My Documents\boe_if_6.jpg"/>
          <p:cNvSpPr>
            <a:spLocks noChangeArrowheads="1"/>
          </p:cNvSpPr>
          <p:nvPr/>
        </p:nvSpPr>
        <p:spPr bwMode="auto">
          <a:xfrm>
            <a:off x="6324600" y="2438400"/>
            <a:ext cx="2514600" cy="1565275"/>
          </a:xfrm>
          <a:prstGeom prst="rect">
            <a:avLst/>
          </a:prstGeom>
          <a:blipFill dpi="0" rotWithShape="0">
            <a:blip r:embed="rId3" cstate="print"/>
            <a:srcRect/>
            <a:stretch>
              <a:fillRect/>
            </a:stretch>
          </a:blipFill>
          <a:ln w="9525">
            <a:noFill/>
            <a:miter lim="800000"/>
            <a:headEnd/>
            <a:tailEnd/>
          </a:ln>
          <a:effectLst/>
        </p:spPr>
        <p:txBody>
          <a:bodyPr wrap="none" anchor="ctr"/>
          <a:lstStyle/>
          <a:p>
            <a:endParaRPr lang="en-US"/>
          </a:p>
        </p:txBody>
      </p:sp>
      <p:sp>
        <p:nvSpPr>
          <p:cNvPr id="160776" name="Rectangle 8" descr="C:\My Documents\evolution_man_sm.jpg"/>
          <p:cNvSpPr>
            <a:spLocks noChangeArrowheads="1"/>
          </p:cNvSpPr>
          <p:nvPr/>
        </p:nvSpPr>
        <p:spPr bwMode="auto">
          <a:xfrm>
            <a:off x="533400" y="304800"/>
            <a:ext cx="8153400" cy="1676400"/>
          </a:xfrm>
          <a:prstGeom prst="rect">
            <a:avLst/>
          </a:prstGeom>
          <a:blipFill dpi="0" rotWithShape="0">
            <a:blip r:embed="rId4" cstate="print"/>
            <a:srcRect/>
            <a:stretch>
              <a:fillRect/>
            </a:stretch>
          </a:blipFill>
          <a:ln w="9525">
            <a:noFill/>
            <a:miter lim="800000"/>
            <a:headEnd/>
            <a:tailEnd/>
          </a:ln>
          <a:effectLst/>
        </p:spPr>
        <p:txBody>
          <a:bodyPr anchor="ctr">
            <a:spAutoFit/>
          </a:bodyPr>
          <a:lstStyle/>
          <a:p>
            <a:endParaRPr lang="en-US"/>
          </a:p>
        </p:txBody>
      </p:sp>
      <p:sp>
        <p:nvSpPr>
          <p:cNvPr id="160777" name="Text Box 9" descr="C:\My Documents\ec{1051}.gif"/>
          <p:cNvSpPr txBox="1">
            <a:spLocks noChangeArrowheads="1"/>
          </p:cNvSpPr>
          <p:nvPr/>
        </p:nvSpPr>
        <p:spPr bwMode="auto">
          <a:xfrm>
            <a:off x="609600" y="1965325"/>
            <a:ext cx="1447800" cy="396875"/>
          </a:xfrm>
          <a:prstGeom prst="rect">
            <a:avLst/>
          </a:prstGeom>
          <a:noFill/>
          <a:ln w="9525">
            <a:noFill/>
            <a:miter lim="800000"/>
            <a:headEnd/>
            <a:tailEnd/>
          </a:ln>
          <a:effectLst/>
        </p:spPr>
        <p:txBody>
          <a:bodyPr>
            <a:spAutoFit/>
          </a:bodyPr>
          <a:lstStyle/>
          <a:p>
            <a:pPr>
              <a:spcBef>
                <a:spcPct val="50000"/>
              </a:spcBef>
            </a:pPr>
            <a:r>
              <a:rPr lang="en-US" sz="2000" b="1">
                <a:solidFill>
                  <a:srgbClr val="FF0000"/>
                </a:solidFill>
                <a:latin typeface="Arial" pitchFamily="34" charset="0"/>
              </a:rPr>
              <a:t>1940s</a:t>
            </a:r>
          </a:p>
        </p:txBody>
      </p:sp>
      <p:sp>
        <p:nvSpPr>
          <p:cNvPr id="160778" name="Text Box 10" descr="C:\My Documents\ec{1051}.gif"/>
          <p:cNvSpPr txBox="1">
            <a:spLocks noChangeArrowheads="1"/>
          </p:cNvSpPr>
          <p:nvPr/>
        </p:nvSpPr>
        <p:spPr bwMode="auto">
          <a:xfrm>
            <a:off x="7086600" y="1946275"/>
            <a:ext cx="1447800" cy="396875"/>
          </a:xfrm>
          <a:prstGeom prst="rect">
            <a:avLst/>
          </a:prstGeom>
          <a:noFill/>
          <a:ln w="9525">
            <a:noFill/>
            <a:miter lim="800000"/>
            <a:headEnd/>
            <a:tailEnd/>
          </a:ln>
          <a:effectLst/>
        </p:spPr>
        <p:txBody>
          <a:bodyPr>
            <a:spAutoFit/>
          </a:bodyPr>
          <a:lstStyle/>
          <a:p>
            <a:pPr>
              <a:spcBef>
                <a:spcPct val="50000"/>
              </a:spcBef>
            </a:pPr>
            <a:r>
              <a:rPr lang="en-US" sz="2000" b="1">
                <a:solidFill>
                  <a:srgbClr val="FF0000"/>
                </a:solidFill>
                <a:latin typeface="Arial" pitchFamily="34" charset="0"/>
              </a:rPr>
              <a:t>2000s</a:t>
            </a:r>
          </a:p>
        </p:txBody>
      </p:sp>
      <p:sp>
        <p:nvSpPr>
          <p:cNvPr id="160779" name="Text Box 11" descr="C:\My Documents\ec{1051}.gif"/>
          <p:cNvSpPr txBox="1">
            <a:spLocks noChangeArrowheads="1"/>
          </p:cNvSpPr>
          <p:nvPr/>
        </p:nvSpPr>
        <p:spPr bwMode="auto">
          <a:xfrm>
            <a:off x="990600" y="0"/>
            <a:ext cx="7772400" cy="350838"/>
          </a:xfrm>
          <a:prstGeom prst="rect">
            <a:avLst/>
          </a:prstGeom>
          <a:noFill/>
          <a:ln w="9525">
            <a:noFill/>
            <a:miter lim="800000"/>
            <a:headEnd/>
            <a:tailEnd/>
          </a:ln>
          <a:effectLst/>
        </p:spPr>
        <p:txBody>
          <a:bodyPr>
            <a:spAutoFit/>
          </a:bodyPr>
          <a:lstStyle/>
          <a:p>
            <a:pPr>
              <a:spcBef>
                <a:spcPct val="50000"/>
              </a:spcBef>
            </a:pPr>
            <a:r>
              <a:rPr lang="en-US" sz="1700" b="1">
                <a:solidFill>
                  <a:srgbClr val="0000FF"/>
                </a:solidFill>
                <a:latin typeface="Arial" pitchFamily="34" charset="0"/>
              </a:rPr>
              <a:t>AS MAN EVOLVED ... SO DID THE TECHNOLOGIES THAT HE USED</a:t>
            </a:r>
            <a:endParaRPr lang="en-US" sz="1400" b="1">
              <a:solidFill>
                <a:srgbClr val="0000FF"/>
              </a:solidFill>
              <a:latin typeface="Arial" pitchFamily="34" charset="0"/>
            </a:endParaRPr>
          </a:p>
        </p:txBody>
      </p:sp>
      <p:sp>
        <p:nvSpPr>
          <p:cNvPr id="160780" name="Text Box 12" descr="C:\My Documents\ec{1051}.gif"/>
          <p:cNvSpPr txBox="1">
            <a:spLocks noChangeArrowheads="1"/>
          </p:cNvSpPr>
          <p:nvPr/>
        </p:nvSpPr>
        <p:spPr bwMode="auto">
          <a:xfrm>
            <a:off x="2057400" y="5791200"/>
            <a:ext cx="5486400" cy="669925"/>
          </a:xfrm>
          <a:prstGeom prst="rect">
            <a:avLst/>
          </a:prstGeom>
          <a:noFill/>
          <a:ln w="9525">
            <a:noFill/>
            <a:miter lim="800000"/>
            <a:headEnd/>
            <a:tailEnd/>
          </a:ln>
          <a:effectLst/>
        </p:spPr>
        <p:txBody>
          <a:bodyPr>
            <a:spAutoFit/>
          </a:bodyPr>
          <a:lstStyle/>
          <a:p>
            <a:pPr>
              <a:lnSpc>
                <a:spcPct val="70000"/>
              </a:lnSpc>
              <a:spcBef>
                <a:spcPct val="50000"/>
              </a:spcBef>
            </a:pPr>
            <a:r>
              <a:rPr lang="en-US" sz="2000" b="1">
                <a:solidFill>
                  <a:srgbClr val="008000"/>
                </a:solidFill>
                <a:latin typeface="Arial" pitchFamily="34" charset="0"/>
              </a:rPr>
              <a:t>Dr. J. SHANMUGAM</a:t>
            </a:r>
          </a:p>
          <a:p>
            <a:pPr>
              <a:lnSpc>
                <a:spcPct val="70000"/>
              </a:lnSpc>
              <a:spcBef>
                <a:spcPct val="50000"/>
              </a:spcBef>
            </a:pPr>
            <a:r>
              <a:rPr lang="en-US" sz="2000" b="1">
                <a:solidFill>
                  <a:srgbClr val="008000"/>
                </a:solidFill>
                <a:latin typeface="Arial" pitchFamily="34" charset="0"/>
              </a:rPr>
              <a:t>MADRAS INSTITUTE OF TECHNOLOGY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6" name="Text Box 1026"/>
          <p:cNvSpPr txBox="1">
            <a:spLocks noChangeArrowheads="1"/>
          </p:cNvSpPr>
          <p:nvPr/>
        </p:nvSpPr>
        <p:spPr bwMode="auto">
          <a:xfrm>
            <a:off x="1600200" y="304800"/>
            <a:ext cx="5562600" cy="396875"/>
          </a:xfrm>
          <a:prstGeom prst="rect">
            <a:avLst/>
          </a:prstGeom>
          <a:noFill/>
          <a:ln w="9525">
            <a:noFill/>
            <a:miter lim="800000"/>
            <a:headEnd/>
            <a:tailEnd/>
          </a:ln>
          <a:effectLst/>
        </p:spPr>
        <p:txBody>
          <a:bodyPr>
            <a:spAutoFit/>
          </a:bodyPr>
          <a:lstStyle/>
          <a:p>
            <a:pPr>
              <a:spcBef>
                <a:spcPct val="50000"/>
              </a:spcBef>
            </a:pPr>
            <a:r>
              <a:rPr lang="en-US" sz="2000" b="1" u="sng">
                <a:solidFill>
                  <a:srgbClr val="632AD6"/>
                </a:solidFill>
                <a:latin typeface="Arial" pitchFamily="34" charset="0"/>
              </a:rPr>
              <a:t>SGA</a:t>
            </a:r>
            <a:r>
              <a:rPr lang="en-US" sz="2000" b="1" u="sng">
                <a:solidFill>
                  <a:srgbClr val="FF0066"/>
                </a:solidFill>
                <a:latin typeface="Arial" pitchFamily="34" charset="0"/>
              </a:rPr>
              <a:t> </a:t>
            </a:r>
            <a:r>
              <a:rPr lang="en-US" sz="2000" b="1" u="sng">
                <a:solidFill>
                  <a:srgbClr val="F45544"/>
                </a:solidFill>
                <a:latin typeface="Arial" pitchFamily="34" charset="0"/>
              </a:rPr>
              <a:t>– FEDERATED ARCHITECTURE</a:t>
            </a:r>
          </a:p>
        </p:txBody>
      </p:sp>
      <p:sp>
        <p:nvSpPr>
          <p:cNvPr id="149507" name="Text Box 1027"/>
          <p:cNvSpPr txBox="1">
            <a:spLocks noChangeArrowheads="1"/>
          </p:cNvSpPr>
          <p:nvPr/>
        </p:nvSpPr>
        <p:spPr bwMode="auto">
          <a:xfrm>
            <a:off x="228600" y="914400"/>
            <a:ext cx="8610600" cy="5584825"/>
          </a:xfrm>
          <a:prstGeom prst="rect">
            <a:avLst/>
          </a:prstGeom>
          <a:noFill/>
          <a:ln w="9525">
            <a:noFill/>
            <a:miter lim="800000"/>
            <a:headEnd/>
            <a:tailEnd/>
          </a:ln>
          <a:effectLst/>
        </p:spPr>
        <p:txBody>
          <a:bodyPr>
            <a:spAutoFit/>
          </a:bodyPr>
          <a:lstStyle/>
          <a:p>
            <a:pPr algn="l">
              <a:lnSpc>
                <a:spcPct val="80000"/>
              </a:lnSpc>
              <a:spcBef>
                <a:spcPct val="50000"/>
              </a:spcBef>
            </a:pPr>
            <a:r>
              <a:rPr lang="en-US" sz="2000" b="1" u="sng">
                <a:solidFill>
                  <a:srgbClr val="008000"/>
                </a:solidFill>
                <a:latin typeface="Arial" pitchFamily="34" charset="0"/>
              </a:rPr>
              <a:t>Federated</a:t>
            </a:r>
            <a:r>
              <a:rPr lang="en-US" sz="2000" b="1">
                <a:solidFill>
                  <a:srgbClr val="008000"/>
                </a:solidFill>
                <a:latin typeface="Arial" pitchFamily="34" charset="0"/>
              </a:rPr>
              <a:t>  :  Join together, Become partners</a:t>
            </a:r>
          </a:p>
          <a:p>
            <a:pPr algn="l">
              <a:lnSpc>
                <a:spcPct val="80000"/>
              </a:lnSpc>
              <a:spcBef>
                <a:spcPct val="50000"/>
              </a:spcBef>
            </a:pPr>
            <a:r>
              <a:rPr lang="en-US" sz="2000" b="1">
                <a:solidFill>
                  <a:srgbClr val="008000"/>
                </a:solidFill>
                <a:latin typeface="Arial" pitchFamily="34" charset="0"/>
              </a:rPr>
              <a:t>	         Each system acts  independently but united </a:t>
            </a:r>
          </a:p>
          <a:p>
            <a:pPr algn="l">
              <a:lnSpc>
                <a:spcPct val="80000"/>
              </a:lnSpc>
              <a:spcBef>
                <a:spcPct val="50000"/>
              </a:spcBef>
            </a:pPr>
            <a:r>
              <a:rPr lang="en-US" sz="2000" b="1">
                <a:solidFill>
                  <a:srgbClr val="008000"/>
                </a:solidFill>
                <a:latin typeface="Arial" pitchFamily="34" charset="0"/>
              </a:rPr>
              <a:t>						(Loosely Coupled)</a:t>
            </a:r>
          </a:p>
          <a:p>
            <a:pPr algn="l">
              <a:lnSpc>
                <a:spcPct val="90000"/>
              </a:lnSpc>
              <a:spcBef>
                <a:spcPct val="50000"/>
              </a:spcBef>
              <a:buFontTx/>
              <a:buBlip>
                <a:blip r:embed="rId2"/>
              </a:buBlip>
            </a:pPr>
            <a:r>
              <a:rPr lang="en-US" sz="2000" b="1">
                <a:solidFill>
                  <a:srgbClr val="CC3300"/>
                </a:solidFill>
                <a:latin typeface="Arial" pitchFamily="34" charset="0"/>
              </a:rPr>
              <a:t> Unlike FGA – CA , Data conversion occurs at the system  level and</a:t>
            </a:r>
          </a:p>
          <a:p>
            <a:pPr algn="l">
              <a:lnSpc>
                <a:spcPct val="90000"/>
              </a:lnSpc>
              <a:spcBef>
                <a:spcPct val="50000"/>
              </a:spcBef>
            </a:pPr>
            <a:r>
              <a:rPr lang="en-US" sz="2000" b="1">
                <a:solidFill>
                  <a:srgbClr val="CC3300"/>
                </a:solidFill>
                <a:latin typeface="Arial" pitchFamily="34" charset="0"/>
              </a:rPr>
              <a:t>    the datas are send as digital form – called </a:t>
            </a:r>
            <a:r>
              <a:rPr lang="en-US" sz="2000" b="1">
                <a:solidFill>
                  <a:srgbClr val="0000FF"/>
                </a:solidFill>
                <a:latin typeface="Arial" pitchFamily="34" charset="0"/>
              </a:rPr>
              <a:t>D</a:t>
            </a:r>
            <a:r>
              <a:rPr lang="en-US" sz="2000" b="1">
                <a:solidFill>
                  <a:srgbClr val="CC3300"/>
                </a:solidFill>
                <a:latin typeface="Arial" pitchFamily="34" charset="0"/>
              </a:rPr>
              <a:t>igital</a:t>
            </a:r>
            <a:r>
              <a:rPr lang="en-US" sz="2000" b="1">
                <a:solidFill>
                  <a:schemeClr val="accent2"/>
                </a:solidFill>
                <a:latin typeface="Arial" pitchFamily="34" charset="0"/>
              </a:rPr>
              <a:t> </a:t>
            </a:r>
            <a:r>
              <a:rPr lang="en-US" sz="2000" b="1">
                <a:solidFill>
                  <a:srgbClr val="0000FF"/>
                </a:solidFill>
                <a:latin typeface="Arial" pitchFamily="34" charset="0"/>
              </a:rPr>
              <a:t>A</a:t>
            </a:r>
            <a:r>
              <a:rPr lang="en-US" sz="2000" b="1">
                <a:solidFill>
                  <a:srgbClr val="CC3300"/>
                </a:solidFill>
                <a:latin typeface="Arial" pitchFamily="34" charset="0"/>
              </a:rPr>
              <a:t>vionics</a:t>
            </a:r>
          </a:p>
          <a:p>
            <a:pPr algn="l">
              <a:lnSpc>
                <a:spcPct val="90000"/>
              </a:lnSpc>
              <a:spcBef>
                <a:spcPct val="50000"/>
              </a:spcBef>
            </a:pPr>
            <a:r>
              <a:rPr lang="en-US" sz="2000" b="1">
                <a:solidFill>
                  <a:srgbClr val="CC3300"/>
                </a:solidFill>
                <a:latin typeface="Arial" pitchFamily="34" charset="0"/>
              </a:rPr>
              <a:t>   </a:t>
            </a:r>
            <a:r>
              <a:rPr lang="en-US" sz="2000" b="1">
                <a:solidFill>
                  <a:srgbClr val="0000FF"/>
                </a:solidFill>
                <a:latin typeface="Arial" pitchFamily="34" charset="0"/>
              </a:rPr>
              <a:t> I</a:t>
            </a:r>
            <a:r>
              <a:rPr lang="en-US" sz="2000" b="1">
                <a:solidFill>
                  <a:srgbClr val="CC3300"/>
                </a:solidFill>
                <a:latin typeface="Arial" pitchFamily="34" charset="0"/>
              </a:rPr>
              <a:t>nformation</a:t>
            </a:r>
            <a:r>
              <a:rPr lang="en-US" sz="2000" b="1">
                <a:solidFill>
                  <a:srgbClr val="0000FF"/>
                </a:solidFill>
                <a:latin typeface="Arial" pitchFamily="34" charset="0"/>
              </a:rPr>
              <a:t> S</a:t>
            </a:r>
            <a:r>
              <a:rPr lang="en-US" sz="2000" b="1">
                <a:solidFill>
                  <a:srgbClr val="CC3300"/>
                </a:solidFill>
                <a:latin typeface="Arial" pitchFamily="34" charset="0"/>
              </a:rPr>
              <a:t>ystems(</a:t>
            </a:r>
            <a:r>
              <a:rPr lang="en-US" sz="2000" b="1">
                <a:solidFill>
                  <a:srgbClr val="0000FF"/>
                </a:solidFill>
                <a:latin typeface="Arial" pitchFamily="34" charset="0"/>
              </a:rPr>
              <a:t>DAIS</a:t>
            </a:r>
            <a:r>
              <a:rPr lang="en-US" sz="2000" b="1">
                <a:solidFill>
                  <a:srgbClr val="CC3300"/>
                </a:solidFill>
                <a:latin typeface="Arial" pitchFamily="34" charset="0"/>
              </a:rPr>
              <a:t>)</a:t>
            </a:r>
          </a:p>
          <a:p>
            <a:pPr algn="l">
              <a:lnSpc>
                <a:spcPct val="90000"/>
              </a:lnSpc>
              <a:spcBef>
                <a:spcPct val="50000"/>
              </a:spcBef>
              <a:buFontTx/>
              <a:buBlip>
                <a:blip r:embed="rId2"/>
              </a:buBlip>
            </a:pPr>
            <a:r>
              <a:rPr lang="en-US" sz="2000" b="1">
                <a:solidFill>
                  <a:srgbClr val="D60093"/>
                </a:solidFill>
                <a:latin typeface="Arial" pitchFamily="34" charset="0"/>
              </a:rPr>
              <a:t> Several standard data processors are often used to perform a</a:t>
            </a:r>
          </a:p>
          <a:p>
            <a:pPr algn="l">
              <a:lnSpc>
                <a:spcPct val="90000"/>
              </a:lnSpc>
              <a:spcBef>
                <a:spcPct val="50000"/>
              </a:spcBef>
            </a:pPr>
            <a:r>
              <a:rPr lang="en-US" sz="2000" b="1">
                <a:solidFill>
                  <a:srgbClr val="D60093"/>
                </a:solidFill>
                <a:latin typeface="Arial" pitchFamily="34" charset="0"/>
              </a:rPr>
              <a:t>    variety of Low – Bandwidth functions such as navigation, weapon</a:t>
            </a:r>
          </a:p>
          <a:p>
            <a:pPr algn="l">
              <a:lnSpc>
                <a:spcPct val="90000"/>
              </a:lnSpc>
              <a:spcBef>
                <a:spcPct val="50000"/>
              </a:spcBef>
            </a:pPr>
            <a:r>
              <a:rPr lang="en-US" sz="2000" b="1">
                <a:solidFill>
                  <a:srgbClr val="D60093"/>
                </a:solidFill>
                <a:latin typeface="Arial" pitchFamily="34" charset="0"/>
              </a:rPr>
              <a:t>    delivery , stores management and flight control</a:t>
            </a:r>
          </a:p>
          <a:p>
            <a:pPr algn="l">
              <a:lnSpc>
                <a:spcPct val="105000"/>
              </a:lnSpc>
              <a:spcBef>
                <a:spcPct val="50000"/>
              </a:spcBef>
              <a:buFontTx/>
              <a:buBlip>
                <a:blip r:embed="rId2"/>
              </a:buBlip>
            </a:pPr>
            <a:r>
              <a:rPr lang="en-US" sz="2000" b="1">
                <a:solidFill>
                  <a:srgbClr val="CC3300"/>
                </a:solidFill>
                <a:latin typeface="Arial" pitchFamily="34" charset="0"/>
              </a:rPr>
              <a:t>  Systems are connected in a Time – Shared Multiplex Highway</a:t>
            </a:r>
          </a:p>
          <a:p>
            <a:pPr algn="l">
              <a:lnSpc>
                <a:spcPct val="105000"/>
              </a:lnSpc>
              <a:spcBef>
                <a:spcPct val="50000"/>
              </a:spcBef>
              <a:buFontTx/>
              <a:buBlip>
                <a:blip r:embed="rId2"/>
              </a:buBlip>
            </a:pPr>
            <a:r>
              <a:rPr lang="en-US" sz="2000" b="1">
                <a:solidFill>
                  <a:srgbClr val="008000"/>
                </a:solidFill>
                <a:latin typeface="Arial" pitchFamily="34" charset="0"/>
              </a:rPr>
              <a:t>  Resource sharing occurs at the last link in the information chain –</a:t>
            </a:r>
          </a:p>
          <a:p>
            <a:pPr algn="l">
              <a:lnSpc>
                <a:spcPct val="105000"/>
              </a:lnSpc>
              <a:spcBef>
                <a:spcPct val="50000"/>
              </a:spcBef>
            </a:pPr>
            <a:r>
              <a:rPr lang="en-US" sz="2000" b="1">
                <a:solidFill>
                  <a:srgbClr val="008000"/>
                </a:solidFill>
                <a:latin typeface="Arial" pitchFamily="34" charset="0"/>
              </a:rPr>
              <a:t>    via controls and displays</a:t>
            </a:r>
          </a:p>
          <a:p>
            <a:pPr algn="l">
              <a:lnSpc>
                <a:spcPct val="105000"/>
              </a:lnSpc>
              <a:spcBef>
                <a:spcPct val="50000"/>
              </a:spcBef>
              <a:buFontTx/>
              <a:buBlip>
                <a:blip r:embed="rId2"/>
              </a:buBlip>
            </a:pPr>
            <a:r>
              <a:rPr lang="en-US" sz="2000" b="1">
                <a:solidFill>
                  <a:srgbClr val="D60093"/>
                </a:solidFill>
                <a:latin typeface="Arial" pitchFamily="34" charset="0"/>
              </a:rPr>
              <a:t>  Programmability and versatility of the data processors </a:t>
            </a:r>
            <a:endParaRPr lang="en-US" sz="2000" b="1">
              <a:solidFill>
                <a:srgbClr val="008000"/>
              </a:solidFill>
              <a:latin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381000" y="720725"/>
            <a:ext cx="8229600" cy="5527675"/>
          </a:xfrm>
          <a:prstGeom prst="rect">
            <a:avLst/>
          </a:prstGeom>
          <a:noFill/>
          <a:ln w="9525">
            <a:noFill/>
            <a:miter lim="800000"/>
            <a:headEnd/>
            <a:tailEnd/>
          </a:ln>
          <a:effectLst/>
        </p:spPr>
        <p:txBody>
          <a:bodyPr>
            <a:spAutoFit/>
          </a:bodyPr>
          <a:lstStyle/>
          <a:p>
            <a:pPr algn="l">
              <a:lnSpc>
                <a:spcPct val="80000"/>
              </a:lnSpc>
              <a:spcBef>
                <a:spcPct val="50000"/>
              </a:spcBef>
            </a:pPr>
            <a:endParaRPr lang="en-US" sz="2000" b="1" u="sng">
              <a:solidFill>
                <a:srgbClr val="008000"/>
              </a:solidFill>
              <a:latin typeface="Arial" pitchFamily="34" charset="0"/>
            </a:endParaRPr>
          </a:p>
          <a:p>
            <a:pPr algn="l">
              <a:lnSpc>
                <a:spcPct val="80000"/>
              </a:lnSpc>
              <a:spcBef>
                <a:spcPct val="50000"/>
              </a:spcBef>
            </a:pPr>
            <a:r>
              <a:rPr lang="en-US" sz="2000" b="1" u="sng">
                <a:solidFill>
                  <a:srgbClr val="008000"/>
                </a:solidFill>
                <a:latin typeface="Arial" pitchFamily="34" charset="0"/>
              </a:rPr>
              <a:t>ADVANTAGES</a:t>
            </a:r>
          </a:p>
          <a:p>
            <a:pPr lvl="1" algn="l">
              <a:lnSpc>
                <a:spcPct val="60000"/>
              </a:lnSpc>
              <a:spcBef>
                <a:spcPct val="50000"/>
              </a:spcBef>
              <a:buFontTx/>
              <a:buBlip>
                <a:blip r:embed="rId2"/>
              </a:buBlip>
            </a:pPr>
            <a:r>
              <a:rPr lang="en-US" sz="2000" b="1">
                <a:solidFill>
                  <a:srgbClr val="F45544"/>
                </a:solidFill>
                <a:latin typeface="Arial" pitchFamily="34" charset="0"/>
              </a:rPr>
              <a:t> Contrast to analog avionics – DDP provide precise solutions</a:t>
            </a:r>
          </a:p>
          <a:p>
            <a:pPr lvl="1" algn="l">
              <a:lnSpc>
                <a:spcPct val="60000"/>
              </a:lnSpc>
              <a:spcBef>
                <a:spcPct val="50000"/>
              </a:spcBef>
            </a:pPr>
            <a:r>
              <a:rPr lang="en-US" sz="2000" b="1">
                <a:solidFill>
                  <a:srgbClr val="F45544"/>
                </a:solidFill>
                <a:latin typeface="Arial" pitchFamily="34" charset="0"/>
              </a:rPr>
              <a:t>    over long range of flight , weapon and sensor conditions</a:t>
            </a:r>
          </a:p>
          <a:p>
            <a:pPr lvl="1" algn="l">
              <a:lnSpc>
                <a:spcPct val="80000"/>
              </a:lnSpc>
              <a:spcBef>
                <a:spcPct val="50000"/>
              </a:spcBef>
              <a:buFontTx/>
              <a:buBlip>
                <a:blip r:embed="rId2"/>
              </a:buBlip>
            </a:pPr>
            <a:r>
              <a:rPr lang="en-US" sz="2000" b="1">
                <a:solidFill>
                  <a:srgbClr val="D60093"/>
                </a:solidFill>
                <a:latin typeface="Arial" pitchFamily="34" charset="0"/>
              </a:rPr>
              <a:t> </a:t>
            </a:r>
            <a:r>
              <a:rPr lang="en-US" sz="2000" b="1">
                <a:solidFill>
                  <a:srgbClr val="632AD6"/>
                </a:solidFill>
                <a:latin typeface="Arial" pitchFamily="34" charset="0"/>
              </a:rPr>
              <a:t>Sharing of Resources</a:t>
            </a:r>
          </a:p>
          <a:p>
            <a:pPr lvl="1" algn="l">
              <a:lnSpc>
                <a:spcPct val="80000"/>
              </a:lnSpc>
              <a:spcBef>
                <a:spcPct val="50000"/>
              </a:spcBef>
              <a:buFontTx/>
              <a:buBlip>
                <a:blip r:embed="rId2"/>
              </a:buBlip>
            </a:pPr>
            <a:r>
              <a:rPr lang="en-US" sz="2000" b="1">
                <a:solidFill>
                  <a:srgbClr val="F45544"/>
                </a:solidFill>
                <a:latin typeface="Arial" pitchFamily="34" charset="0"/>
              </a:rPr>
              <a:t> </a:t>
            </a:r>
            <a:r>
              <a:rPr lang="en-US" sz="2000" b="1">
                <a:solidFill>
                  <a:srgbClr val="D60093"/>
                </a:solidFill>
                <a:latin typeface="Arial" pitchFamily="34" charset="0"/>
              </a:rPr>
              <a:t>Use of TDMA saves hundreds of pounds of wiring</a:t>
            </a:r>
          </a:p>
          <a:p>
            <a:pPr lvl="1" algn="l">
              <a:lnSpc>
                <a:spcPct val="80000"/>
              </a:lnSpc>
              <a:spcBef>
                <a:spcPct val="50000"/>
              </a:spcBef>
              <a:buFontTx/>
              <a:buBlip>
                <a:blip r:embed="rId2"/>
              </a:buBlip>
            </a:pPr>
            <a:r>
              <a:rPr lang="en-US" sz="2000" b="1">
                <a:solidFill>
                  <a:srgbClr val="008000"/>
                </a:solidFill>
                <a:latin typeface="Arial" pitchFamily="34" charset="0"/>
              </a:rPr>
              <a:t> Standardization of protocol makes the interchangeability of</a:t>
            </a:r>
          </a:p>
          <a:p>
            <a:pPr lvl="1" algn="l">
              <a:lnSpc>
                <a:spcPct val="80000"/>
              </a:lnSpc>
              <a:spcBef>
                <a:spcPct val="50000"/>
              </a:spcBef>
            </a:pPr>
            <a:r>
              <a:rPr lang="en-US" sz="2000" b="1">
                <a:solidFill>
                  <a:srgbClr val="008000"/>
                </a:solidFill>
                <a:latin typeface="Arial" pitchFamily="34" charset="0"/>
              </a:rPr>
              <a:t>   equipments easier</a:t>
            </a:r>
          </a:p>
          <a:p>
            <a:pPr lvl="1" algn="l">
              <a:lnSpc>
                <a:spcPct val="80000"/>
              </a:lnSpc>
              <a:spcBef>
                <a:spcPct val="50000"/>
              </a:spcBef>
              <a:buFontTx/>
              <a:buBlip>
                <a:blip r:embed="rId2"/>
              </a:buBlip>
            </a:pPr>
            <a:r>
              <a:rPr lang="en-US" sz="2000" b="1">
                <a:solidFill>
                  <a:srgbClr val="008000"/>
                </a:solidFill>
                <a:latin typeface="Arial" pitchFamily="34" charset="0"/>
              </a:rPr>
              <a:t> </a:t>
            </a:r>
            <a:r>
              <a:rPr lang="en-US" sz="2000" b="1">
                <a:solidFill>
                  <a:srgbClr val="9966FF"/>
                </a:solidFill>
                <a:latin typeface="Arial" pitchFamily="34" charset="0"/>
              </a:rPr>
              <a:t>Allows Independent system design and optimization of</a:t>
            </a:r>
          </a:p>
          <a:p>
            <a:pPr lvl="1" algn="l">
              <a:lnSpc>
                <a:spcPct val="80000"/>
              </a:lnSpc>
              <a:spcBef>
                <a:spcPct val="50000"/>
              </a:spcBef>
            </a:pPr>
            <a:r>
              <a:rPr lang="en-US" sz="2000" b="1">
                <a:solidFill>
                  <a:srgbClr val="9966FF"/>
                </a:solidFill>
                <a:latin typeface="Arial" pitchFamily="34" charset="0"/>
              </a:rPr>
              <a:t>    major systems</a:t>
            </a:r>
          </a:p>
          <a:p>
            <a:pPr lvl="1" algn="l">
              <a:lnSpc>
                <a:spcPct val="80000"/>
              </a:lnSpc>
              <a:spcBef>
                <a:spcPct val="50000"/>
              </a:spcBef>
              <a:buFontTx/>
              <a:buBlip>
                <a:blip r:embed="rId2"/>
              </a:buBlip>
            </a:pPr>
            <a:r>
              <a:rPr lang="en-US" sz="2000" b="1">
                <a:solidFill>
                  <a:srgbClr val="008000"/>
                </a:solidFill>
                <a:latin typeface="Arial" pitchFamily="34" charset="0"/>
              </a:rPr>
              <a:t> </a:t>
            </a:r>
            <a:r>
              <a:rPr lang="en-US" sz="2000" b="1">
                <a:solidFill>
                  <a:srgbClr val="D60093"/>
                </a:solidFill>
                <a:latin typeface="Arial" pitchFamily="34" charset="0"/>
              </a:rPr>
              <a:t>Changes in system software and hardware are easy to make</a:t>
            </a:r>
            <a:r>
              <a:rPr lang="en-US" b="1">
                <a:solidFill>
                  <a:srgbClr val="FF5050"/>
                </a:solidFill>
                <a:latin typeface="Arial" pitchFamily="34" charset="0"/>
              </a:rPr>
              <a:t> </a:t>
            </a:r>
          </a:p>
          <a:p>
            <a:pPr lvl="1" algn="l">
              <a:lnSpc>
                <a:spcPct val="80000"/>
              </a:lnSpc>
              <a:spcBef>
                <a:spcPct val="50000"/>
              </a:spcBef>
              <a:buFontTx/>
              <a:buBlip>
                <a:blip r:embed="rId2"/>
              </a:buBlip>
            </a:pPr>
            <a:r>
              <a:rPr lang="en-US" b="1">
                <a:solidFill>
                  <a:srgbClr val="FF5050"/>
                </a:solidFill>
                <a:latin typeface="Arial" pitchFamily="34" charset="0"/>
              </a:rPr>
              <a:t> </a:t>
            </a:r>
            <a:r>
              <a:rPr lang="en-US" sz="2000" b="1">
                <a:solidFill>
                  <a:srgbClr val="FF5050"/>
                </a:solidFill>
                <a:latin typeface="Arial" pitchFamily="34" charset="0"/>
              </a:rPr>
              <a:t>Fault containment – Failure is not propagated </a:t>
            </a:r>
          </a:p>
          <a:p>
            <a:pPr algn="l">
              <a:lnSpc>
                <a:spcPct val="80000"/>
              </a:lnSpc>
              <a:spcBef>
                <a:spcPct val="50000"/>
              </a:spcBef>
            </a:pPr>
            <a:endParaRPr lang="en-US" sz="2000" b="1" u="sng">
              <a:solidFill>
                <a:srgbClr val="008000"/>
              </a:solidFill>
              <a:latin typeface="Arial" pitchFamily="34" charset="0"/>
            </a:endParaRPr>
          </a:p>
          <a:p>
            <a:pPr algn="l">
              <a:lnSpc>
                <a:spcPct val="80000"/>
              </a:lnSpc>
              <a:spcBef>
                <a:spcPct val="50000"/>
              </a:spcBef>
            </a:pPr>
            <a:r>
              <a:rPr lang="en-US" sz="2000" b="1" u="sng">
                <a:solidFill>
                  <a:srgbClr val="008000"/>
                </a:solidFill>
                <a:latin typeface="Arial" pitchFamily="34" charset="0"/>
              </a:rPr>
              <a:t>DISADVANTAGES</a:t>
            </a:r>
            <a:r>
              <a:rPr lang="en-US" sz="2000" b="1">
                <a:solidFill>
                  <a:srgbClr val="008000"/>
                </a:solidFill>
                <a:latin typeface="Arial" pitchFamily="34" charset="0"/>
              </a:rPr>
              <a:t> : </a:t>
            </a:r>
            <a:r>
              <a:rPr lang="en-US" sz="2000" b="1">
                <a:solidFill>
                  <a:srgbClr val="FF0066"/>
                </a:solidFill>
                <a:latin typeface="Arial" pitchFamily="34" charset="0"/>
              </a:rPr>
              <a:t>   Profligate of resources</a:t>
            </a:r>
          </a:p>
        </p:txBody>
      </p:sp>
      <p:sp>
        <p:nvSpPr>
          <p:cNvPr id="150531" name="Text Box 3"/>
          <p:cNvSpPr txBox="1">
            <a:spLocks noChangeArrowheads="1"/>
          </p:cNvSpPr>
          <p:nvPr/>
        </p:nvSpPr>
        <p:spPr bwMode="auto">
          <a:xfrm>
            <a:off x="1600200" y="517525"/>
            <a:ext cx="5562600" cy="396875"/>
          </a:xfrm>
          <a:prstGeom prst="rect">
            <a:avLst/>
          </a:prstGeom>
          <a:noFill/>
          <a:ln w="9525">
            <a:noFill/>
            <a:miter lim="800000"/>
            <a:headEnd/>
            <a:tailEnd/>
          </a:ln>
          <a:effectLst/>
        </p:spPr>
        <p:txBody>
          <a:bodyPr>
            <a:spAutoFit/>
          </a:bodyPr>
          <a:lstStyle/>
          <a:p>
            <a:pPr>
              <a:spcBef>
                <a:spcPct val="50000"/>
              </a:spcBef>
            </a:pPr>
            <a:r>
              <a:rPr lang="en-US" sz="2000" b="1" u="sng">
                <a:solidFill>
                  <a:srgbClr val="632AD6"/>
                </a:solidFill>
                <a:latin typeface="Arial" pitchFamily="34" charset="0"/>
              </a:rPr>
              <a:t>SGA</a:t>
            </a:r>
            <a:r>
              <a:rPr lang="en-US" sz="2000" b="1" u="sng">
                <a:solidFill>
                  <a:srgbClr val="FF0066"/>
                </a:solidFill>
                <a:latin typeface="Arial" pitchFamily="34" charset="0"/>
              </a:rPr>
              <a:t> </a:t>
            </a:r>
            <a:r>
              <a:rPr lang="en-US" sz="2000" b="1" u="sng">
                <a:solidFill>
                  <a:srgbClr val="F45544"/>
                </a:solidFill>
                <a:latin typeface="Arial" pitchFamily="34" charset="0"/>
              </a:rPr>
              <a:t>– FEDERATED ARCHITECTURE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1066800" y="2133600"/>
            <a:ext cx="7162800" cy="4114800"/>
          </a:xfrm>
          <a:prstGeom prst="rect">
            <a:avLst/>
          </a:prstGeom>
          <a:noFill/>
          <a:ln w="12700">
            <a:noFill/>
            <a:miter lim="800000"/>
            <a:headEnd/>
            <a:tailEnd/>
          </a:ln>
          <a:effectLst/>
        </p:spPr>
        <p:txBody>
          <a:bodyPr wrap="none" anchor="ctr"/>
          <a:lstStyle/>
          <a:p>
            <a:endParaRPr lang="en-US"/>
          </a:p>
        </p:txBody>
      </p:sp>
      <p:sp>
        <p:nvSpPr>
          <p:cNvPr id="140291" name="Rectangle 3"/>
          <p:cNvSpPr>
            <a:spLocks noChangeArrowheads="1"/>
          </p:cNvSpPr>
          <p:nvPr/>
        </p:nvSpPr>
        <p:spPr bwMode="auto">
          <a:xfrm>
            <a:off x="1066800" y="2070100"/>
            <a:ext cx="7162800" cy="4114800"/>
          </a:xfrm>
          <a:prstGeom prst="rect">
            <a:avLst/>
          </a:prstGeom>
          <a:noFill/>
          <a:ln w="12700">
            <a:noFill/>
            <a:miter lim="800000"/>
            <a:headEnd/>
            <a:tailEnd/>
          </a:ln>
          <a:effectLst/>
        </p:spPr>
        <p:txBody>
          <a:bodyPr wrap="none" anchor="ctr"/>
          <a:lstStyle/>
          <a:p>
            <a:endParaRPr lang="en-US"/>
          </a:p>
        </p:txBody>
      </p:sp>
      <p:sp>
        <p:nvSpPr>
          <p:cNvPr id="140292" name="Rectangle 4"/>
          <p:cNvSpPr>
            <a:spLocks noChangeArrowheads="1"/>
          </p:cNvSpPr>
          <p:nvPr/>
        </p:nvSpPr>
        <p:spPr bwMode="auto">
          <a:xfrm>
            <a:off x="1219200" y="2222500"/>
            <a:ext cx="7162800" cy="4114800"/>
          </a:xfrm>
          <a:prstGeom prst="rect">
            <a:avLst/>
          </a:prstGeom>
          <a:noFill/>
          <a:ln w="12700">
            <a:noFill/>
            <a:miter lim="800000"/>
            <a:headEnd/>
            <a:tailEnd/>
          </a:ln>
          <a:effectLst/>
        </p:spPr>
        <p:txBody>
          <a:bodyPr wrap="none" anchor="ctr"/>
          <a:lstStyle/>
          <a:p>
            <a:endParaRPr lang="en-US"/>
          </a:p>
        </p:txBody>
      </p:sp>
      <p:sp>
        <p:nvSpPr>
          <p:cNvPr id="140293" name="Rectangle 5"/>
          <p:cNvSpPr>
            <a:spLocks noChangeArrowheads="1"/>
          </p:cNvSpPr>
          <p:nvPr/>
        </p:nvSpPr>
        <p:spPr bwMode="auto">
          <a:xfrm>
            <a:off x="1219200" y="2174875"/>
            <a:ext cx="7162800" cy="4114800"/>
          </a:xfrm>
          <a:prstGeom prst="rect">
            <a:avLst/>
          </a:prstGeom>
          <a:noFill/>
          <a:ln w="12700">
            <a:noFill/>
            <a:miter lim="800000"/>
            <a:headEnd/>
            <a:tailEnd/>
          </a:ln>
          <a:effectLst/>
        </p:spPr>
        <p:txBody>
          <a:bodyPr wrap="none" anchor="ctr"/>
          <a:lstStyle/>
          <a:p>
            <a:endParaRPr lang="en-US"/>
          </a:p>
        </p:txBody>
      </p:sp>
      <p:sp>
        <p:nvSpPr>
          <p:cNvPr id="140294" name="Rectangle 6"/>
          <p:cNvSpPr>
            <a:spLocks noChangeArrowheads="1"/>
          </p:cNvSpPr>
          <p:nvPr/>
        </p:nvSpPr>
        <p:spPr bwMode="auto">
          <a:xfrm>
            <a:off x="1371600" y="2327275"/>
            <a:ext cx="7162800" cy="4114800"/>
          </a:xfrm>
          <a:prstGeom prst="rect">
            <a:avLst/>
          </a:prstGeom>
          <a:noFill/>
          <a:ln w="12700">
            <a:noFill/>
            <a:miter lim="800000"/>
            <a:headEnd/>
            <a:tailEnd/>
          </a:ln>
          <a:effectLst/>
        </p:spPr>
        <p:txBody>
          <a:bodyPr wrap="none" anchor="ctr"/>
          <a:lstStyle/>
          <a:p>
            <a:endParaRPr lang="en-US"/>
          </a:p>
        </p:txBody>
      </p:sp>
      <p:sp>
        <p:nvSpPr>
          <p:cNvPr id="140295" name="Rectangle 7"/>
          <p:cNvSpPr>
            <a:spLocks noChangeArrowheads="1"/>
          </p:cNvSpPr>
          <p:nvPr/>
        </p:nvSpPr>
        <p:spPr bwMode="auto">
          <a:xfrm>
            <a:off x="1371600" y="2325688"/>
            <a:ext cx="7162800" cy="4114800"/>
          </a:xfrm>
          <a:prstGeom prst="rect">
            <a:avLst/>
          </a:prstGeom>
          <a:noFill/>
          <a:ln w="12700">
            <a:noFill/>
            <a:miter lim="800000"/>
            <a:headEnd/>
            <a:tailEnd/>
          </a:ln>
          <a:effectLst/>
        </p:spPr>
        <p:txBody>
          <a:bodyPr wrap="none" anchor="ctr"/>
          <a:lstStyle/>
          <a:p>
            <a:pPr eaLnBrk="0" hangingPunct="0">
              <a:spcBef>
                <a:spcPct val="0"/>
              </a:spcBef>
            </a:pPr>
            <a:endParaRPr lang="en-US" sz="2800">
              <a:solidFill>
                <a:srgbClr val="0000FF"/>
              </a:solidFill>
              <a:latin typeface="Arial" pitchFamily="34" charset="0"/>
            </a:endParaRPr>
          </a:p>
        </p:txBody>
      </p:sp>
      <p:sp>
        <p:nvSpPr>
          <p:cNvPr id="140296" name="Text Box 8"/>
          <p:cNvSpPr txBox="1">
            <a:spLocks noChangeArrowheads="1"/>
          </p:cNvSpPr>
          <p:nvPr/>
        </p:nvSpPr>
        <p:spPr bwMode="auto">
          <a:xfrm>
            <a:off x="5105400" y="1828800"/>
            <a:ext cx="3733800" cy="733425"/>
          </a:xfrm>
          <a:prstGeom prst="rect">
            <a:avLst/>
          </a:prstGeom>
          <a:noFill/>
          <a:ln w="12700">
            <a:noFill/>
            <a:miter lim="800000"/>
            <a:headEnd/>
            <a:tailEnd/>
          </a:ln>
          <a:effectLst/>
        </p:spPr>
        <p:txBody>
          <a:bodyPr>
            <a:spAutoFit/>
          </a:bodyPr>
          <a:lstStyle/>
          <a:p>
            <a:pPr algn="l" eaLnBrk="0" hangingPunct="0">
              <a:spcBef>
                <a:spcPct val="50000"/>
              </a:spcBef>
              <a:buFontTx/>
              <a:buChar char="•"/>
            </a:pPr>
            <a:endParaRPr lang="en-US" sz="1800" b="1">
              <a:solidFill>
                <a:srgbClr val="0000FF"/>
              </a:solidFill>
              <a:latin typeface="Garamond" pitchFamily="18" charset="0"/>
            </a:endParaRPr>
          </a:p>
          <a:p>
            <a:pPr algn="l" eaLnBrk="0" hangingPunct="0">
              <a:spcBef>
                <a:spcPct val="50000"/>
              </a:spcBef>
              <a:buFontTx/>
              <a:buChar char="•"/>
            </a:pPr>
            <a:endParaRPr lang="en-US" sz="1600" b="1">
              <a:solidFill>
                <a:srgbClr val="0000FF"/>
              </a:solidFill>
              <a:latin typeface="Arial" pitchFamily="34" charset="0"/>
            </a:endParaRPr>
          </a:p>
        </p:txBody>
      </p:sp>
      <p:sp>
        <p:nvSpPr>
          <p:cNvPr id="140297" name="Text Box 9"/>
          <p:cNvSpPr txBox="1">
            <a:spLocks noChangeArrowheads="1"/>
          </p:cNvSpPr>
          <p:nvPr/>
        </p:nvSpPr>
        <p:spPr bwMode="auto">
          <a:xfrm>
            <a:off x="76200" y="1676400"/>
            <a:ext cx="9067800" cy="823913"/>
          </a:xfrm>
          <a:prstGeom prst="rect">
            <a:avLst/>
          </a:prstGeom>
          <a:noFill/>
          <a:ln w="12700">
            <a:noFill/>
            <a:miter lim="800000"/>
            <a:headEnd/>
            <a:tailEnd/>
          </a:ln>
          <a:effectLst/>
        </p:spPr>
        <p:txBody>
          <a:bodyPr>
            <a:spAutoFit/>
          </a:bodyPr>
          <a:lstStyle/>
          <a:p>
            <a:pPr algn="l" eaLnBrk="0" hangingPunct="0">
              <a:spcBef>
                <a:spcPct val="50000"/>
              </a:spcBef>
            </a:pPr>
            <a:r>
              <a:rPr lang="en-US" sz="2800">
                <a:solidFill>
                  <a:srgbClr val="0000FF"/>
                </a:solidFill>
                <a:cs typeface="Times New Roman" pitchFamily="18" charset="0"/>
              </a:rPr>
              <a:t>    </a:t>
            </a:r>
            <a:r>
              <a:rPr lang="en-US" sz="2000" b="1">
                <a:solidFill>
                  <a:srgbClr val="0000FF"/>
                </a:solidFill>
                <a:latin typeface="Arial" pitchFamily="34" charset="0"/>
                <a:cs typeface="Tahoma" pitchFamily="34" charset="0"/>
              </a:rPr>
              <a:t/>
            </a:r>
            <a:br>
              <a:rPr lang="en-US" sz="2000" b="1">
                <a:solidFill>
                  <a:srgbClr val="0000FF"/>
                </a:solidFill>
                <a:latin typeface="Arial" pitchFamily="34" charset="0"/>
                <a:cs typeface="Tahoma" pitchFamily="34" charset="0"/>
              </a:rPr>
            </a:br>
            <a:endParaRPr lang="en-US" sz="2000" b="1">
              <a:solidFill>
                <a:srgbClr val="0000FF"/>
              </a:solidFill>
              <a:latin typeface="Arial" pitchFamily="34" charset="0"/>
              <a:cs typeface="Tahoma" pitchFamily="34" charset="0"/>
            </a:endParaRPr>
          </a:p>
        </p:txBody>
      </p:sp>
      <p:sp>
        <p:nvSpPr>
          <p:cNvPr id="140298" name="Line 10"/>
          <p:cNvSpPr>
            <a:spLocks noChangeShapeType="1"/>
          </p:cNvSpPr>
          <p:nvPr/>
        </p:nvSpPr>
        <p:spPr bwMode="auto">
          <a:xfrm>
            <a:off x="106363" y="3810000"/>
            <a:ext cx="8777287" cy="0"/>
          </a:xfrm>
          <a:prstGeom prst="line">
            <a:avLst/>
          </a:prstGeom>
          <a:noFill/>
          <a:ln w="28575">
            <a:solidFill>
              <a:srgbClr val="684EC8"/>
            </a:solidFill>
            <a:round/>
            <a:headEnd/>
            <a:tailEnd/>
          </a:ln>
          <a:effectLst/>
        </p:spPr>
        <p:txBody>
          <a:bodyPr/>
          <a:lstStyle/>
          <a:p>
            <a:endParaRPr lang="en-US"/>
          </a:p>
        </p:txBody>
      </p:sp>
      <p:sp>
        <p:nvSpPr>
          <p:cNvPr id="140299" name="Line 11"/>
          <p:cNvSpPr>
            <a:spLocks noChangeShapeType="1"/>
          </p:cNvSpPr>
          <p:nvPr/>
        </p:nvSpPr>
        <p:spPr bwMode="auto">
          <a:xfrm>
            <a:off x="290513" y="4038600"/>
            <a:ext cx="8777287" cy="0"/>
          </a:xfrm>
          <a:prstGeom prst="line">
            <a:avLst/>
          </a:prstGeom>
          <a:noFill/>
          <a:ln w="28575">
            <a:solidFill>
              <a:srgbClr val="684EC8"/>
            </a:solidFill>
            <a:round/>
            <a:headEnd/>
            <a:tailEnd/>
          </a:ln>
          <a:effectLst/>
        </p:spPr>
        <p:txBody>
          <a:bodyPr/>
          <a:lstStyle/>
          <a:p>
            <a:endParaRPr lang="en-US"/>
          </a:p>
        </p:txBody>
      </p:sp>
      <p:sp>
        <p:nvSpPr>
          <p:cNvPr id="140300" name="Text Box 12"/>
          <p:cNvSpPr txBox="1">
            <a:spLocks noChangeArrowheads="1"/>
          </p:cNvSpPr>
          <p:nvPr/>
        </p:nvSpPr>
        <p:spPr bwMode="auto">
          <a:xfrm>
            <a:off x="1239838" y="1981200"/>
            <a:ext cx="1524000" cy="409575"/>
          </a:xfrm>
          <a:prstGeom prst="rect">
            <a:avLst/>
          </a:prstGeom>
          <a:solidFill>
            <a:srgbClr val="66FF33"/>
          </a:solidFill>
          <a:ln w="12700">
            <a:solidFill>
              <a:schemeClr val="accent1"/>
            </a:solidFill>
            <a:miter lim="800000"/>
            <a:headEnd/>
            <a:tailEnd/>
          </a:ln>
          <a:effectLst/>
        </p:spPr>
        <p:txBody>
          <a:bodyPr>
            <a:spAutoFit/>
          </a:bodyPr>
          <a:lstStyle/>
          <a:p>
            <a:pPr algn="l" eaLnBrk="0" hangingPunct="0">
              <a:spcBef>
                <a:spcPct val="50000"/>
              </a:spcBef>
            </a:pPr>
            <a:r>
              <a:rPr lang="en-US" sz="2000">
                <a:solidFill>
                  <a:srgbClr val="0000FF"/>
                </a:solidFill>
                <a:latin typeface="Arial" pitchFamily="34" charset="0"/>
              </a:rPr>
              <a:t>Processor1</a:t>
            </a:r>
          </a:p>
        </p:txBody>
      </p:sp>
      <p:sp>
        <p:nvSpPr>
          <p:cNvPr id="140301" name="Text Box 13"/>
          <p:cNvSpPr txBox="1">
            <a:spLocks noChangeArrowheads="1"/>
          </p:cNvSpPr>
          <p:nvPr/>
        </p:nvSpPr>
        <p:spPr bwMode="auto">
          <a:xfrm>
            <a:off x="1239838" y="2743200"/>
            <a:ext cx="1524000" cy="714375"/>
          </a:xfrm>
          <a:prstGeom prst="rect">
            <a:avLst/>
          </a:prstGeom>
          <a:solidFill>
            <a:srgbClr val="33CC33"/>
          </a:solidFill>
          <a:ln w="12700">
            <a:solidFill>
              <a:schemeClr val="accent1"/>
            </a:solidFill>
            <a:miter lim="800000"/>
            <a:headEnd/>
            <a:tailEnd/>
          </a:ln>
          <a:effectLst/>
        </p:spPr>
        <p:txBody>
          <a:bodyPr>
            <a:spAutoFit/>
          </a:bodyPr>
          <a:lstStyle/>
          <a:p>
            <a:pPr eaLnBrk="0" hangingPunct="0">
              <a:spcBef>
                <a:spcPct val="50000"/>
              </a:spcBef>
            </a:pPr>
            <a:r>
              <a:rPr lang="en-US" sz="2000">
                <a:solidFill>
                  <a:srgbClr val="0000FF"/>
                </a:solidFill>
                <a:latin typeface="Arial" pitchFamily="34" charset="0"/>
              </a:rPr>
              <a:t>Bus Control Interface</a:t>
            </a:r>
          </a:p>
        </p:txBody>
      </p:sp>
      <p:sp>
        <p:nvSpPr>
          <p:cNvPr id="140302" name="Line 14"/>
          <p:cNvSpPr>
            <a:spLocks noChangeShapeType="1"/>
          </p:cNvSpPr>
          <p:nvPr/>
        </p:nvSpPr>
        <p:spPr bwMode="auto">
          <a:xfrm>
            <a:off x="1925638" y="2390775"/>
            <a:ext cx="0" cy="352425"/>
          </a:xfrm>
          <a:prstGeom prst="line">
            <a:avLst/>
          </a:prstGeom>
          <a:noFill/>
          <a:ln w="28575">
            <a:solidFill>
              <a:srgbClr val="684EC8"/>
            </a:solidFill>
            <a:round/>
            <a:headEnd/>
            <a:tailEnd/>
          </a:ln>
          <a:effectLst/>
        </p:spPr>
        <p:txBody>
          <a:bodyPr/>
          <a:lstStyle/>
          <a:p>
            <a:endParaRPr lang="en-US"/>
          </a:p>
        </p:txBody>
      </p:sp>
      <p:grpSp>
        <p:nvGrpSpPr>
          <p:cNvPr id="140303" name="Group 15"/>
          <p:cNvGrpSpPr>
            <a:grpSpLocks/>
          </p:cNvGrpSpPr>
          <p:nvPr/>
        </p:nvGrpSpPr>
        <p:grpSpPr bwMode="auto">
          <a:xfrm>
            <a:off x="1849438" y="3457575"/>
            <a:ext cx="152400" cy="581025"/>
            <a:chOff x="1405" y="2178"/>
            <a:chExt cx="96" cy="366"/>
          </a:xfrm>
        </p:grpSpPr>
        <p:sp>
          <p:nvSpPr>
            <p:cNvPr id="140304" name="Line 16"/>
            <p:cNvSpPr>
              <a:spLocks noChangeShapeType="1"/>
            </p:cNvSpPr>
            <p:nvPr/>
          </p:nvSpPr>
          <p:spPr bwMode="auto">
            <a:xfrm>
              <a:off x="1405" y="2178"/>
              <a:ext cx="0" cy="222"/>
            </a:xfrm>
            <a:prstGeom prst="line">
              <a:avLst/>
            </a:prstGeom>
            <a:noFill/>
            <a:ln w="28575">
              <a:solidFill>
                <a:srgbClr val="684EC8"/>
              </a:solidFill>
              <a:round/>
              <a:headEnd/>
              <a:tailEnd/>
            </a:ln>
            <a:effectLst/>
          </p:spPr>
          <p:txBody>
            <a:bodyPr/>
            <a:lstStyle/>
            <a:p>
              <a:endParaRPr lang="en-US"/>
            </a:p>
          </p:txBody>
        </p:sp>
        <p:sp>
          <p:nvSpPr>
            <p:cNvPr id="140305" name="Line 17"/>
            <p:cNvSpPr>
              <a:spLocks noChangeShapeType="1"/>
            </p:cNvSpPr>
            <p:nvPr/>
          </p:nvSpPr>
          <p:spPr bwMode="auto">
            <a:xfrm>
              <a:off x="1501" y="2178"/>
              <a:ext cx="0" cy="366"/>
            </a:xfrm>
            <a:prstGeom prst="line">
              <a:avLst/>
            </a:prstGeom>
            <a:noFill/>
            <a:ln w="28575">
              <a:solidFill>
                <a:srgbClr val="684EC8"/>
              </a:solidFill>
              <a:round/>
              <a:headEnd/>
              <a:tailEnd/>
            </a:ln>
            <a:effectLst/>
          </p:spPr>
          <p:txBody>
            <a:bodyPr/>
            <a:lstStyle/>
            <a:p>
              <a:endParaRPr lang="en-US"/>
            </a:p>
          </p:txBody>
        </p:sp>
      </p:grpSp>
      <p:sp>
        <p:nvSpPr>
          <p:cNvPr id="140306" name="Text Box 18"/>
          <p:cNvSpPr txBox="1">
            <a:spLocks noChangeArrowheads="1"/>
          </p:cNvSpPr>
          <p:nvPr/>
        </p:nvSpPr>
        <p:spPr bwMode="auto">
          <a:xfrm>
            <a:off x="2971800" y="1981200"/>
            <a:ext cx="1524000" cy="409575"/>
          </a:xfrm>
          <a:prstGeom prst="rect">
            <a:avLst/>
          </a:prstGeom>
          <a:solidFill>
            <a:srgbClr val="66FF33"/>
          </a:solidFill>
          <a:ln w="12700">
            <a:solidFill>
              <a:schemeClr val="accent1"/>
            </a:solidFill>
            <a:miter lim="800000"/>
            <a:headEnd/>
            <a:tailEnd/>
          </a:ln>
          <a:effectLst/>
        </p:spPr>
        <p:txBody>
          <a:bodyPr>
            <a:spAutoFit/>
          </a:bodyPr>
          <a:lstStyle/>
          <a:p>
            <a:pPr algn="l" eaLnBrk="0" hangingPunct="0">
              <a:spcBef>
                <a:spcPct val="50000"/>
              </a:spcBef>
            </a:pPr>
            <a:r>
              <a:rPr lang="en-US" sz="2000">
                <a:solidFill>
                  <a:srgbClr val="0000FF"/>
                </a:solidFill>
                <a:latin typeface="Arial" pitchFamily="34" charset="0"/>
              </a:rPr>
              <a:t>Processor2</a:t>
            </a:r>
          </a:p>
        </p:txBody>
      </p:sp>
      <p:sp>
        <p:nvSpPr>
          <p:cNvPr id="140307" name="Text Box 19"/>
          <p:cNvSpPr txBox="1">
            <a:spLocks noChangeArrowheads="1"/>
          </p:cNvSpPr>
          <p:nvPr/>
        </p:nvSpPr>
        <p:spPr bwMode="auto">
          <a:xfrm>
            <a:off x="2971800" y="2743200"/>
            <a:ext cx="1524000" cy="714375"/>
          </a:xfrm>
          <a:prstGeom prst="rect">
            <a:avLst/>
          </a:prstGeom>
          <a:solidFill>
            <a:srgbClr val="33CC33"/>
          </a:solidFill>
          <a:ln w="12700">
            <a:solidFill>
              <a:schemeClr val="accent1"/>
            </a:solidFill>
            <a:miter lim="800000"/>
            <a:headEnd/>
            <a:tailEnd/>
          </a:ln>
          <a:effectLst/>
        </p:spPr>
        <p:txBody>
          <a:bodyPr>
            <a:spAutoFit/>
          </a:bodyPr>
          <a:lstStyle/>
          <a:p>
            <a:pPr eaLnBrk="0" hangingPunct="0">
              <a:spcBef>
                <a:spcPct val="50000"/>
              </a:spcBef>
            </a:pPr>
            <a:r>
              <a:rPr lang="en-US" sz="2000">
                <a:solidFill>
                  <a:srgbClr val="0000FF"/>
                </a:solidFill>
                <a:latin typeface="Arial" pitchFamily="34" charset="0"/>
              </a:rPr>
              <a:t>Bus Control Interface</a:t>
            </a:r>
          </a:p>
        </p:txBody>
      </p:sp>
      <p:sp>
        <p:nvSpPr>
          <p:cNvPr id="140308" name="Line 20"/>
          <p:cNvSpPr>
            <a:spLocks noChangeShapeType="1"/>
          </p:cNvSpPr>
          <p:nvPr/>
        </p:nvSpPr>
        <p:spPr bwMode="auto">
          <a:xfrm>
            <a:off x="3657600" y="2390775"/>
            <a:ext cx="0" cy="352425"/>
          </a:xfrm>
          <a:prstGeom prst="line">
            <a:avLst/>
          </a:prstGeom>
          <a:noFill/>
          <a:ln w="28575">
            <a:solidFill>
              <a:srgbClr val="684EC8"/>
            </a:solidFill>
            <a:round/>
            <a:headEnd/>
            <a:tailEnd/>
          </a:ln>
          <a:effectLst/>
        </p:spPr>
        <p:txBody>
          <a:bodyPr/>
          <a:lstStyle/>
          <a:p>
            <a:endParaRPr lang="en-US"/>
          </a:p>
        </p:txBody>
      </p:sp>
      <p:sp>
        <p:nvSpPr>
          <p:cNvPr id="140309" name="Text Box 21"/>
          <p:cNvSpPr txBox="1">
            <a:spLocks noChangeArrowheads="1"/>
          </p:cNvSpPr>
          <p:nvPr/>
        </p:nvSpPr>
        <p:spPr bwMode="auto">
          <a:xfrm>
            <a:off x="6477000" y="1981200"/>
            <a:ext cx="1676400" cy="409575"/>
          </a:xfrm>
          <a:prstGeom prst="rect">
            <a:avLst/>
          </a:prstGeom>
          <a:solidFill>
            <a:srgbClr val="66FF33"/>
          </a:solidFill>
          <a:ln w="12700">
            <a:solidFill>
              <a:schemeClr val="accent1"/>
            </a:solidFill>
            <a:miter lim="800000"/>
            <a:headEnd/>
            <a:tailEnd/>
          </a:ln>
          <a:effectLst/>
        </p:spPr>
        <p:txBody>
          <a:bodyPr>
            <a:spAutoFit/>
          </a:bodyPr>
          <a:lstStyle/>
          <a:p>
            <a:pPr algn="l" eaLnBrk="0" hangingPunct="0">
              <a:spcBef>
                <a:spcPct val="50000"/>
              </a:spcBef>
            </a:pPr>
            <a:r>
              <a:rPr lang="en-US" sz="2000">
                <a:solidFill>
                  <a:srgbClr val="0000FF"/>
                </a:solidFill>
                <a:latin typeface="Arial" pitchFamily="34" charset="0"/>
              </a:rPr>
              <a:t>Processor M</a:t>
            </a:r>
          </a:p>
        </p:txBody>
      </p:sp>
      <p:sp>
        <p:nvSpPr>
          <p:cNvPr id="140310" name="Text Box 22"/>
          <p:cNvSpPr txBox="1">
            <a:spLocks noChangeArrowheads="1"/>
          </p:cNvSpPr>
          <p:nvPr/>
        </p:nvSpPr>
        <p:spPr bwMode="auto">
          <a:xfrm>
            <a:off x="6629400" y="2743200"/>
            <a:ext cx="1524000" cy="714375"/>
          </a:xfrm>
          <a:prstGeom prst="rect">
            <a:avLst/>
          </a:prstGeom>
          <a:solidFill>
            <a:srgbClr val="33CC33"/>
          </a:solidFill>
          <a:ln w="12700">
            <a:solidFill>
              <a:schemeClr val="accent1"/>
            </a:solidFill>
            <a:miter lim="800000"/>
            <a:headEnd/>
            <a:tailEnd/>
          </a:ln>
          <a:effectLst/>
        </p:spPr>
        <p:txBody>
          <a:bodyPr>
            <a:spAutoFit/>
          </a:bodyPr>
          <a:lstStyle/>
          <a:p>
            <a:pPr eaLnBrk="0" hangingPunct="0">
              <a:spcBef>
                <a:spcPct val="50000"/>
              </a:spcBef>
            </a:pPr>
            <a:r>
              <a:rPr lang="en-US" sz="2000">
                <a:solidFill>
                  <a:srgbClr val="0000FF"/>
                </a:solidFill>
                <a:latin typeface="Arial" pitchFamily="34" charset="0"/>
              </a:rPr>
              <a:t>Bus Control Interface</a:t>
            </a:r>
          </a:p>
        </p:txBody>
      </p:sp>
      <p:sp>
        <p:nvSpPr>
          <p:cNvPr id="140311" name="Line 23"/>
          <p:cNvSpPr>
            <a:spLocks noChangeShapeType="1"/>
          </p:cNvSpPr>
          <p:nvPr/>
        </p:nvSpPr>
        <p:spPr bwMode="auto">
          <a:xfrm>
            <a:off x="7315200" y="2390775"/>
            <a:ext cx="0" cy="352425"/>
          </a:xfrm>
          <a:prstGeom prst="line">
            <a:avLst/>
          </a:prstGeom>
          <a:noFill/>
          <a:ln w="28575">
            <a:solidFill>
              <a:srgbClr val="684EC8"/>
            </a:solidFill>
            <a:round/>
            <a:headEnd/>
            <a:tailEnd/>
          </a:ln>
          <a:effectLst/>
        </p:spPr>
        <p:txBody>
          <a:bodyPr/>
          <a:lstStyle/>
          <a:p>
            <a:endParaRPr lang="en-US"/>
          </a:p>
        </p:txBody>
      </p:sp>
      <p:sp>
        <p:nvSpPr>
          <p:cNvPr id="140312" name="Line 24"/>
          <p:cNvSpPr>
            <a:spLocks noChangeShapeType="1"/>
          </p:cNvSpPr>
          <p:nvPr/>
        </p:nvSpPr>
        <p:spPr bwMode="auto">
          <a:xfrm>
            <a:off x="7162800" y="3457575"/>
            <a:ext cx="0" cy="352425"/>
          </a:xfrm>
          <a:prstGeom prst="line">
            <a:avLst/>
          </a:prstGeom>
          <a:noFill/>
          <a:ln w="28575">
            <a:solidFill>
              <a:srgbClr val="684EC8"/>
            </a:solidFill>
            <a:round/>
            <a:headEnd/>
            <a:tailEnd/>
          </a:ln>
          <a:effectLst/>
        </p:spPr>
        <p:txBody>
          <a:bodyPr/>
          <a:lstStyle/>
          <a:p>
            <a:endParaRPr lang="en-US"/>
          </a:p>
        </p:txBody>
      </p:sp>
      <p:sp>
        <p:nvSpPr>
          <p:cNvPr id="140313" name="Line 25"/>
          <p:cNvSpPr>
            <a:spLocks noChangeShapeType="1"/>
          </p:cNvSpPr>
          <p:nvPr/>
        </p:nvSpPr>
        <p:spPr bwMode="auto">
          <a:xfrm>
            <a:off x="7315200" y="3457575"/>
            <a:ext cx="0" cy="581025"/>
          </a:xfrm>
          <a:prstGeom prst="line">
            <a:avLst/>
          </a:prstGeom>
          <a:noFill/>
          <a:ln w="28575">
            <a:solidFill>
              <a:srgbClr val="684EC8"/>
            </a:solidFill>
            <a:round/>
            <a:headEnd/>
            <a:tailEnd/>
          </a:ln>
          <a:effectLst/>
        </p:spPr>
        <p:txBody>
          <a:bodyPr/>
          <a:lstStyle/>
          <a:p>
            <a:endParaRPr lang="en-US"/>
          </a:p>
        </p:txBody>
      </p:sp>
      <p:sp>
        <p:nvSpPr>
          <p:cNvPr id="140314" name="Text Box 26"/>
          <p:cNvSpPr txBox="1">
            <a:spLocks noChangeArrowheads="1"/>
          </p:cNvSpPr>
          <p:nvPr/>
        </p:nvSpPr>
        <p:spPr bwMode="auto">
          <a:xfrm>
            <a:off x="4856163" y="2833688"/>
            <a:ext cx="2019300" cy="976312"/>
          </a:xfrm>
          <a:prstGeom prst="rect">
            <a:avLst/>
          </a:prstGeom>
          <a:noFill/>
          <a:ln w="12700">
            <a:noFill/>
            <a:miter lim="800000"/>
            <a:headEnd/>
            <a:tailEnd/>
          </a:ln>
          <a:effectLst/>
        </p:spPr>
        <p:txBody>
          <a:bodyPr>
            <a:spAutoFit/>
          </a:bodyPr>
          <a:lstStyle/>
          <a:p>
            <a:pPr algn="l" eaLnBrk="0" hangingPunct="0">
              <a:spcBef>
                <a:spcPct val="50000"/>
              </a:spcBef>
            </a:pPr>
            <a:r>
              <a:rPr lang="en-US" sz="2800">
                <a:solidFill>
                  <a:srgbClr val="0000FF"/>
                </a:solidFill>
                <a:latin typeface="Arial" pitchFamily="34" charset="0"/>
              </a:rPr>
              <a:t>……</a:t>
            </a:r>
          </a:p>
          <a:p>
            <a:pPr algn="l" eaLnBrk="0" hangingPunct="0">
              <a:spcBef>
                <a:spcPct val="50000"/>
              </a:spcBef>
            </a:pPr>
            <a:r>
              <a:rPr lang="en-US" sz="2000">
                <a:solidFill>
                  <a:srgbClr val="0000FF"/>
                </a:solidFill>
                <a:latin typeface="Arial" pitchFamily="34" charset="0"/>
              </a:rPr>
              <a:t>Data bus A</a:t>
            </a:r>
          </a:p>
        </p:txBody>
      </p:sp>
      <p:grpSp>
        <p:nvGrpSpPr>
          <p:cNvPr id="140315" name="Group 27"/>
          <p:cNvGrpSpPr>
            <a:grpSpLocks/>
          </p:cNvGrpSpPr>
          <p:nvPr/>
        </p:nvGrpSpPr>
        <p:grpSpPr bwMode="auto">
          <a:xfrm>
            <a:off x="3581400" y="3457575"/>
            <a:ext cx="152400" cy="581025"/>
            <a:chOff x="1405" y="2178"/>
            <a:chExt cx="96" cy="366"/>
          </a:xfrm>
        </p:grpSpPr>
        <p:sp>
          <p:nvSpPr>
            <p:cNvPr id="140316" name="Line 28"/>
            <p:cNvSpPr>
              <a:spLocks noChangeShapeType="1"/>
            </p:cNvSpPr>
            <p:nvPr/>
          </p:nvSpPr>
          <p:spPr bwMode="auto">
            <a:xfrm>
              <a:off x="1405" y="2178"/>
              <a:ext cx="0" cy="222"/>
            </a:xfrm>
            <a:prstGeom prst="line">
              <a:avLst/>
            </a:prstGeom>
            <a:noFill/>
            <a:ln w="28575">
              <a:solidFill>
                <a:srgbClr val="684EC8"/>
              </a:solidFill>
              <a:round/>
              <a:headEnd/>
              <a:tailEnd/>
            </a:ln>
            <a:effectLst/>
          </p:spPr>
          <p:txBody>
            <a:bodyPr/>
            <a:lstStyle/>
            <a:p>
              <a:endParaRPr lang="en-US"/>
            </a:p>
          </p:txBody>
        </p:sp>
        <p:sp>
          <p:nvSpPr>
            <p:cNvPr id="140317" name="Line 29"/>
            <p:cNvSpPr>
              <a:spLocks noChangeShapeType="1"/>
            </p:cNvSpPr>
            <p:nvPr/>
          </p:nvSpPr>
          <p:spPr bwMode="auto">
            <a:xfrm>
              <a:off x="1501" y="2178"/>
              <a:ext cx="0" cy="366"/>
            </a:xfrm>
            <a:prstGeom prst="line">
              <a:avLst/>
            </a:prstGeom>
            <a:noFill/>
            <a:ln w="28575">
              <a:solidFill>
                <a:srgbClr val="684EC8"/>
              </a:solidFill>
              <a:round/>
              <a:headEnd/>
              <a:tailEnd/>
            </a:ln>
            <a:effectLst/>
          </p:spPr>
          <p:txBody>
            <a:bodyPr/>
            <a:lstStyle/>
            <a:p>
              <a:endParaRPr lang="en-US"/>
            </a:p>
          </p:txBody>
        </p:sp>
      </p:grpSp>
      <p:grpSp>
        <p:nvGrpSpPr>
          <p:cNvPr id="140318" name="Group 30"/>
          <p:cNvGrpSpPr>
            <a:grpSpLocks/>
          </p:cNvGrpSpPr>
          <p:nvPr/>
        </p:nvGrpSpPr>
        <p:grpSpPr bwMode="auto">
          <a:xfrm>
            <a:off x="1274763" y="3810000"/>
            <a:ext cx="2036762" cy="2438400"/>
            <a:chOff x="1091" y="2400"/>
            <a:chExt cx="1283" cy="1536"/>
          </a:xfrm>
        </p:grpSpPr>
        <p:sp>
          <p:nvSpPr>
            <p:cNvPr id="140319" name="Text Box 31"/>
            <p:cNvSpPr txBox="1">
              <a:spLocks noChangeArrowheads="1"/>
            </p:cNvSpPr>
            <p:nvPr/>
          </p:nvSpPr>
          <p:spPr bwMode="auto">
            <a:xfrm>
              <a:off x="1261" y="2736"/>
              <a:ext cx="960" cy="450"/>
            </a:xfrm>
            <a:prstGeom prst="rect">
              <a:avLst/>
            </a:prstGeom>
            <a:solidFill>
              <a:srgbClr val="FFFF00"/>
            </a:solidFill>
            <a:ln w="12700">
              <a:solidFill>
                <a:schemeClr val="accent1"/>
              </a:solidFill>
              <a:miter lim="800000"/>
              <a:headEnd/>
              <a:tailEnd/>
            </a:ln>
            <a:effectLst/>
          </p:spPr>
          <p:txBody>
            <a:bodyPr>
              <a:spAutoFit/>
            </a:bodyPr>
            <a:lstStyle/>
            <a:p>
              <a:pPr eaLnBrk="0" hangingPunct="0">
                <a:spcBef>
                  <a:spcPct val="50000"/>
                </a:spcBef>
              </a:pPr>
              <a:r>
                <a:rPr lang="en-US" sz="2000">
                  <a:solidFill>
                    <a:srgbClr val="0000FF"/>
                  </a:solidFill>
                  <a:latin typeface="Arial" pitchFamily="34" charset="0"/>
                </a:rPr>
                <a:t>Remote Terminal 1</a:t>
              </a:r>
            </a:p>
          </p:txBody>
        </p:sp>
        <p:sp>
          <p:nvSpPr>
            <p:cNvPr id="140320" name="Line 32"/>
            <p:cNvSpPr>
              <a:spLocks noChangeShapeType="1"/>
            </p:cNvSpPr>
            <p:nvPr/>
          </p:nvSpPr>
          <p:spPr bwMode="auto">
            <a:xfrm>
              <a:off x="1733" y="3186"/>
              <a:ext cx="0" cy="222"/>
            </a:xfrm>
            <a:prstGeom prst="line">
              <a:avLst/>
            </a:prstGeom>
            <a:noFill/>
            <a:ln w="28575">
              <a:solidFill>
                <a:srgbClr val="684EC8"/>
              </a:solidFill>
              <a:round/>
              <a:headEnd type="triangle" w="med" len="med"/>
              <a:tailEnd type="triangle" w="med" len="med"/>
            </a:ln>
            <a:effectLst/>
          </p:spPr>
          <p:txBody>
            <a:bodyPr/>
            <a:lstStyle/>
            <a:p>
              <a:endParaRPr lang="en-US"/>
            </a:p>
          </p:txBody>
        </p:sp>
        <p:grpSp>
          <p:nvGrpSpPr>
            <p:cNvPr id="140321" name="Group 33"/>
            <p:cNvGrpSpPr>
              <a:grpSpLocks/>
            </p:cNvGrpSpPr>
            <p:nvPr/>
          </p:nvGrpSpPr>
          <p:grpSpPr bwMode="auto">
            <a:xfrm flipV="1">
              <a:off x="1645" y="2400"/>
              <a:ext cx="88" cy="336"/>
              <a:chOff x="1405" y="2178"/>
              <a:chExt cx="96" cy="366"/>
            </a:xfrm>
          </p:grpSpPr>
          <p:sp>
            <p:nvSpPr>
              <p:cNvPr id="140322" name="Line 34"/>
              <p:cNvSpPr>
                <a:spLocks noChangeShapeType="1"/>
              </p:cNvSpPr>
              <p:nvPr/>
            </p:nvSpPr>
            <p:spPr bwMode="auto">
              <a:xfrm>
                <a:off x="1405" y="2178"/>
                <a:ext cx="0" cy="222"/>
              </a:xfrm>
              <a:prstGeom prst="line">
                <a:avLst/>
              </a:prstGeom>
              <a:noFill/>
              <a:ln w="28575">
                <a:solidFill>
                  <a:srgbClr val="684EC8"/>
                </a:solidFill>
                <a:round/>
                <a:headEnd/>
                <a:tailEnd/>
              </a:ln>
              <a:effectLst/>
            </p:spPr>
            <p:txBody>
              <a:bodyPr/>
              <a:lstStyle/>
              <a:p>
                <a:endParaRPr lang="en-US"/>
              </a:p>
            </p:txBody>
          </p:sp>
          <p:sp>
            <p:nvSpPr>
              <p:cNvPr id="140323" name="Line 35"/>
              <p:cNvSpPr>
                <a:spLocks noChangeShapeType="1"/>
              </p:cNvSpPr>
              <p:nvPr/>
            </p:nvSpPr>
            <p:spPr bwMode="auto">
              <a:xfrm>
                <a:off x="1501" y="2178"/>
                <a:ext cx="0" cy="366"/>
              </a:xfrm>
              <a:prstGeom prst="line">
                <a:avLst/>
              </a:prstGeom>
              <a:noFill/>
              <a:ln w="28575">
                <a:solidFill>
                  <a:srgbClr val="684EC8"/>
                </a:solidFill>
                <a:round/>
                <a:headEnd/>
                <a:tailEnd/>
              </a:ln>
              <a:effectLst/>
            </p:spPr>
            <p:txBody>
              <a:bodyPr/>
              <a:lstStyle/>
              <a:p>
                <a:endParaRPr lang="en-US"/>
              </a:p>
            </p:txBody>
          </p:sp>
        </p:grpSp>
        <p:sp>
          <p:nvSpPr>
            <p:cNvPr id="140324" name="Oval 36"/>
            <p:cNvSpPr>
              <a:spLocks noChangeArrowheads="1"/>
            </p:cNvSpPr>
            <p:nvPr/>
          </p:nvSpPr>
          <p:spPr bwMode="auto">
            <a:xfrm>
              <a:off x="1091" y="3408"/>
              <a:ext cx="1283" cy="528"/>
            </a:xfrm>
            <a:prstGeom prst="ellipse">
              <a:avLst/>
            </a:prstGeom>
            <a:solidFill>
              <a:schemeClr val="accent1"/>
            </a:solidFill>
            <a:ln w="12700">
              <a:solidFill>
                <a:schemeClr val="tx1"/>
              </a:solidFill>
              <a:round/>
              <a:headEnd/>
              <a:tailEnd/>
            </a:ln>
            <a:effectLst/>
          </p:spPr>
          <p:txBody>
            <a:bodyPr wrap="none" anchor="ctr"/>
            <a:lstStyle/>
            <a:p>
              <a:endParaRPr lang="en-US"/>
            </a:p>
          </p:txBody>
        </p:sp>
        <p:sp>
          <p:nvSpPr>
            <p:cNvPr id="140325" name="Text Box 37"/>
            <p:cNvSpPr txBox="1">
              <a:spLocks noChangeArrowheads="1"/>
            </p:cNvSpPr>
            <p:nvPr/>
          </p:nvSpPr>
          <p:spPr bwMode="auto">
            <a:xfrm>
              <a:off x="1248" y="3454"/>
              <a:ext cx="973" cy="442"/>
            </a:xfrm>
            <a:prstGeom prst="rect">
              <a:avLst/>
            </a:prstGeom>
            <a:noFill/>
            <a:ln w="12700">
              <a:noFill/>
              <a:miter lim="800000"/>
              <a:headEnd/>
              <a:tailEnd/>
            </a:ln>
            <a:effectLst/>
          </p:spPr>
          <p:txBody>
            <a:bodyPr>
              <a:spAutoFit/>
            </a:bodyPr>
            <a:lstStyle/>
            <a:p>
              <a:pPr eaLnBrk="0" hangingPunct="0">
                <a:spcBef>
                  <a:spcPct val="50000"/>
                </a:spcBef>
              </a:pPr>
              <a:r>
                <a:rPr lang="en-US" sz="2000">
                  <a:solidFill>
                    <a:srgbClr val="0000FF"/>
                  </a:solidFill>
                  <a:latin typeface="Arial" pitchFamily="34" charset="0"/>
                </a:rPr>
                <a:t>Sensor Equipment</a:t>
              </a:r>
            </a:p>
          </p:txBody>
        </p:sp>
      </p:grpSp>
      <p:grpSp>
        <p:nvGrpSpPr>
          <p:cNvPr id="140326" name="Group 38"/>
          <p:cNvGrpSpPr>
            <a:grpSpLocks/>
          </p:cNvGrpSpPr>
          <p:nvPr/>
        </p:nvGrpSpPr>
        <p:grpSpPr bwMode="auto">
          <a:xfrm>
            <a:off x="3581400" y="3810000"/>
            <a:ext cx="2036763" cy="2438400"/>
            <a:chOff x="1091" y="2400"/>
            <a:chExt cx="1283" cy="1536"/>
          </a:xfrm>
        </p:grpSpPr>
        <p:sp>
          <p:nvSpPr>
            <p:cNvPr id="140327" name="Text Box 39"/>
            <p:cNvSpPr txBox="1">
              <a:spLocks noChangeArrowheads="1"/>
            </p:cNvSpPr>
            <p:nvPr/>
          </p:nvSpPr>
          <p:spPr bwMode="auto">
            <a:xfrm>
              <a:off x="1261" y="2736"/>
              <a:ext cx="960" cy="450"/>
            </a:xfrm>
            <a:prstGeom prst="rect">
              <a:avLst/>
            </a:prstGeom>
            <a:solidFill>
              <a:srgbClr val="FFFF00"/>
            </a:solidFill>
            <a:ln w="12700">
              <a:solidFill>
                <a:schemeClr val="accent1"/>
              </a:solidFill>
              <a:miter lim="800000"/>
              <a:headEnd/>
              <a:tailEnd/>
            </a:ln>
            <a:effectLst/>
          </p:spPr>
          <p:txBody>
            <a:bodyPr>
              <a:spAutoFit/>
            </a:bodyPr>
            <a:lstStyle/>
            <a:p>
              <a:pPr eaLnBrk="0" hangingPunct="0">
                <a:spcBef>
                  <a:spcPct val="50000"/>
                </a:spcBef>
              </a:pPr>
              <a:r>
                <a:rPr lang="en-US" sz="2000">
                  <a:solidFill>
                    <a:srgbClr val="0000FF"/>
                  </a:solidFill>
                  <a:latin typeface="Arial" pitchFamily="34" charset="0"/>
                </a:rPr>
                <a:t>Remote Terminal 2 </a:t>
              </a:r>
            </a:p>
          </p:txBody>
        </p:sp>
        <p:sp>
          <p:nvSpPr>
            <p:cNvPr id="140328" name="Line 40"/>
            <p:cNvSpPr>
              <a:spLocks noChangeShapeType="1"/>
            </p:cNvSpPr>
            <p:nvPr/>
          </p:nvSpPr>
          <p:spPr bwMode="auto">
            <a:xfrm>
              <a:off x="1733" y="3186"/>
              <a:ext cx="0" cy="222"/>
            </a:xfrm>
            <a:prstGeom prst="line">
              <a:avLst/>
            </a:prstGeom>
            <a:noFill/>
            <a:ln w="28575">
              <a:solidFill>
                <a:srgbClr val="684EC8"/>
              </a:solidFill>
              <a:round/>
              <a:headEnd type="triangle" w="med" len="med"/>
              <a:tailEnd type="triangle" w="med" len="med"/>
            </a:ln>
            <a:effectLst/>
          </p:spPr>
          <p:txBody>
            <a:bodyPr/>
            <a:lstStyle/>
            <a:p>
              <a:endParaRPr lang="en-US"/>
            </a:p>
          </p:txBody>
        </p:sp>
        <p:grpSp>
          <p:nvGrpSpPr>
            <p:cNvPr id="140329" name="Group 41"/>
            <p:cNvGrpSpPr>
              <a:grpSpLocks/>
            </p:cNvGrpSpPr>
            <p:nvPr/>
          </p:nvGrpSpPr>
          <p:grpSpPr bwMode="auto">
            <a:xfrm flipV="1">
              <a:off x="1645" y="2400"/>
              <a:ext cx="88" cy="336"/>
              <a:chOff x="1405" y="2178"/>
              <a:chExt cx="96" cy="366"/>
            </a:xfrm>
          </p:grpSpPr>
          <p:sp>
            <p:nvSpPr>
              <p:cNvPr id="140330" name="Line 42"/>
              <p:cNvSpPr>
                <a:spLocks noChangeShapeType="1"/>
              </p:cNvSpPr>
              <p:nvPr/>
            </p:nvSpPr>
            <p:spPr bwMode="auto">
              <a:xfrm>
                <a:off x="1405" y="2178"/>
                <a:ext cx="0" cy="222"/>
              </a:xfrm>
              <a:prstGeom prst="line">
                <a:avLst/>
              </a:prstGeom>
              <a:noFill/>
              <a:ln w="28575">
                <a:solidFill>
                  <a:srgbClr val="684EC8"/>
                </a:solidFill>
                <a:round/>
                <a:headEnd/>
                <a:tailEnd/>
              </a:ln>
              <a:effectLst/>
            </p:spPr>
            <p:txBody>
              <a:bodyPr/>
              <a:lstStyle/>
              <a:p>
                <a:endParaRPr lang="en-US"/>
              </a:p>
            </p:txBody>
          </p:sp>
          <p:sp>
            <p:nvSpPr>
              <p:cNvPr id="140331" name="Line 43"/>
              <p:cNvSpPr>
                <a:spLocks noChangeShapeType="1"/>
              </p:cNvSpPr>
              <p:nvPr/>
            </p:nvSpPr>
            <p:spPr bwMode="auto">
              <a:xfrm>
                <a:off x="1501" y="2178"/>
                <a:ext cx="0" cy="366"/>
              </a:xfrm>
              <a:prstGeom prst="line">
                <a:avLst/>
              </a:prstGeom>
              <a:noFill/>
              <a:ln w="28575">
                <a:solidFill>
                  <a:srgbClr val="684EC8"/>
                </a:solidFill>
                <a:round/>
                <a:headEnd/>
                <a:tailEnd/>
              </a:ln>
              <a:effectLst/>
            </p:spPr>
            <p:txBody>
              <a:bodyPr/>
              <a:lstStyle/>
              <a:p>
                <a:endParaRPr lang="en-US"/>
              </a:p>
            </p:txBody>
          </p:sp>
        </p:grpSp>
        <p:sp>
          <p:nvSpPr>
            <p:cNvPr id="140332" name="Oval 44"/>
            <p:cNvSpPr>
              <a:spLocks noChangeArrowheads="1"/>
            </p:cNvSpPr>
            <p:nvPr/>
          </p:nvSpPr>
          <p:spPr bwMode="auto">
            <a:xfrm>
              <a:off x="1091" y="3408"/>
              <a:ext cx="1283" cy="528"/>
            </a:xfrm>
            <a:prstGeom prst="ellipse">
              <a:avLst/>
            </a:prstGeom>
            <a:solidFill>
              <a:schemeClr val="accent1"/>
            </a:solidFill>
            <a:ln w="12700">
              <a:solidFill>
                <a:schemeClr val="tx1"/>
              </a:solidFill>
              <a:round/>
              <a:headEnd/>
              <a:tailEnd/>
            </a:ln>
            <a:effectLst/>
          </p:spPr>
          <p:txBody>
            <a:bodyPr wrap="none" anchor="ctr"/>
            <a:lstStyle/>
            <a:p>
              <a:endParaRPr lang="en-US"/>
            </a:p>
          </p:txBody>
        </p:sp>
        <p:sp>
          <p:nvSpPr>
            <p:cNvPr id="140333" name="Text Box 45"/>
            <p:cNvSpPr txBox="1">
              <a:spLocks noChangeArrowheads="1"/>
            </p:cNvSpPr>
            <p:nvPr/>
          </p:nvSpPr>
          <p:spPr bwMode="auto">
            <a:xfrm>
              <a:off x="1248" y="3454"/>
              <a:ext cx="973" cy="442"/>
            </a:xfrm>
            <a:prstGeom prst="rect">
              <a:avLst/>
            </a:prstGeom>
            <a:noFill/>
            <a:ln w="12700">
              <a:noFill/>
              <a:miter lim="800000"/>
              <a:headEnd/>
              <a:tailEnd/>
            </a:ln>
            <a:effectLst/>
          </p:spPr>
          <p:txBody>
            <a:bodyPr>
              <a:spAutoFit/>
            </a:bodyPr>
            <a:lstStyle/>
            <a:p>
              <a:pPr eaLnBrk="0" hangingPunct="0">
                <a:spcBef>
                  <a:spcPct val="50000"/>
                </a:spcBef>
              </a:pPr>
              <a:r>
                <a:rPr lang="en-US" sz="2000">
                  <a:solidFill>
                    <a:srgbClr val="0000FF"/>
                  </a:solidFill>
                  <a:latin typeface="Arial" pitchFamily="34" charset="0"/>
                </a:rPr>
                <a:t>Sensor Equipment</a:t>
              </a:r>
            </a:p>
          </p:txBody>
        </p:sp>
      </p:grpSp>
      <p:sp>
        <p:nvSpPr>
          <p:cNvPr id="140334" name="Text Box 46"/>
          <p:cNvSpPr txBox="1">
            <a:spLocks noChangeArrowheads="1"/>
          </p:cNvSpPr>
          <p:nvPr/>
        </p:nvSpPr>
        <p:spPr bwMode="auto">
          <a:xfrm>
            <a:off x="6896100" y="4343400"/>
            <a:ext cx="1524000" cy="714375"/>
          </a:xfrm>
          <a:prstGeom prst="rect">
            <a:avLst/>
          </a:prstGeom>
          <a:solidFill>
            <a:srgbClr val="FFFF00"/>
          </a:solidFill>
          <a:ln w="12700">
            <a:solidFill>
              <a:schemeClr val="accent1"/>
            </a:solidFill>
            <a:miter lim="800000"/>
            <a:headEnd/>
            <a:tailEnd/>
          </a:ln>
          <a:effectLst/>
        </p:spPr>
        <p:txBody>
          <a:bodyPr>
            <a:spAutoFit/>
          </a:bodyPr>
          <a:lstStyle/>
          <a:p>
            <a:pPr eaLnBrk="0" hangingPunct="0">
              <a:spcBef>
                <a:spcPct val="50000"/>
              </a:spcBef>
            </a:pPr>
            <a:r>
              <a:rPr lang="en-US" sz="2000">
                <a:solidFill>
                  <a:srgbClr val="0000FF"/>
                </a:solidFill>
                <a:latin typeface="Arial" pitchFamily="34" charset="0"/>
              </a:rPr>
              <a:t>Remote Terminal N</a:t>
            </a:r>
          </a:p>
        </p:txBody>
      </p:sp>
      <p:sp>
        <p:nvSpPr>
          <p:cNvPr id="140335" name="Line 47"/>
          <p:cNvSpPr>
            <a:spLocks noChangeShapeType="1"/>
          </p:cNvSpPr>
          <p:nvPr/>
        </p:nvSpPr>
        <p:spPr bwMode="auto">
          <a:xfrm>
            <a:off x="7645400" y="5057775"/>
            <a:ext cx="0" cy="352425"/>
          </a:xfrm>
          <a:prstGeom prst="line">
            <a:avLst/>
          </a:prstGeom>
          <a:noFill/>
          <a:ln w="28575">
            <a:solidFill>
              <a:srgbClr val="684EC8"/>
            </a:solidFill>
            <a:round/>
            <a:headEnd type="triangle" w="med" len="med"/>
            <a:tailEnd type="triangle" w="med" len="med"/>
          </a:ln>
          <a:effectLst/>
        </p:spPr>
        <p:txBody>
          <a:bodyPr/>
          <a:lstStyle/>
          <a:p>
            <a:endParaRPr lang="en-US"/>
          </a:p>
        </p:txBody>
      </p:sp>
      <p:grpSp>
        <p:nvGrpSpPr>
          <p:cNvPr id="140336" name="Group 48"/>
          <p:cNvGrpSpPr>
            <a:grpSpLocks/>
          </p:cNvGrpSpPr>
          <p:nvPr/>
        </p:nvGrpSpPr>
        <p:grpSpPr bwMode="auto">
          <a:xfrm flipV="1">
            <a:off x="7505700" y="3810000"/>
            <a:ext cx="139700" cy="533400"/>
            <a:chOff x="1405" y="2178"/>
            <a:chExt cx="96" cy="366"/>
          </a:xfrm>
        </p:grpSpPr>
        <p:sp>
          <p:nvSpPr>
            <p:cNvPr id="140337" name="Line 49"/>
            <p:cNvSpPr>
              <a:spLocks noChangeShapeType="1"/>
            </p:cNvSpPr>
            <p:nvPr/>
          </p:nvSpPr>
          <p:spPr bwMode="auto">
            <a:xfrm>
              <a:off x="1405" y="2178"/>
              <a:ext cx="0" cy="222"/>
            </a:xfrm>
            <a:prstGeom prst="line">
              <a:avLst/>
            </a:prstGeom>
            <a:noFill/>
            <a:ln w="28575">
              <a:solidFill>
                <a:srgbClr val="684EC8"/>
              </a:solidFill>
              <a:round/>
              <a:headEnd/>
              <a:tailEnd/>
            </a:ln>
            <a:effectLst/>
          </p:spPr>
          <p:txBody>
            <a:bodyPr/>
            <a:lstStyle/>
            <a:p>
              <a:endParaRPr lang="en-US"/>
            </a:p>
          </p:txBody>
        </p:sp>
        <p:sp>
          <p:nvSpPr>
            <p:cNvPr id="140338" name="Line 50"/>
            <p:cNvSpPr>
              <a:spLocks noChangeShapeType="1"/>
            </p:cNvSpPr>
            <p:nvPr/>
          </p:nvSpPr>
          <p:spPr bwMode="auto">
            <a:xfrm>
              <a:off x="1501" y="2178"/>
              <a:ext cx="0" cy="366"/>
            </a:xfrm>
            <a:prstGeom prst="line">
              <a:avLst/>
            </a:prstGeom>
            <a:noFill/>
            <a:ln w="28575">
              <a:solidFill>
                <a:srgbClr val="684EC8"/>
              </a:solidFill>
              <a:round/>
              <a:headEnd/>
              <a:tailEnd/>
            </a:ln>
            <a:effectLst/>
          </p:spPr>
          <p:txBody>
            <a:bodyPr/>
            <a:lstStyle/>
            <a:p>
              <a:endParaRPr lang="en-US"/>
            </a:p>
          </p:txBody>
        </p:sp>
      </p:grpSp>
      <p:sp>
        <p:nvSpPr>
          <p:cNvPr id="140339" name="Oval 51"/>
          <p:cNvSpPr>
            <a:spLocks noChangeArrowheads="1"/>
          </p:cNvSpPr>
          <p:nvPr/>
        </p:nvSpPr>
        <p:spPr bwMode="auto">
          <a:xfrm>
            <a:off x="6626225" y="5410200"/>
            <a:ext cx="2036763" cy="838200"/>
          </a:xfrm>
          <a:prstGeom prst="ellipse">
            <a:avLst/>
          </a:prstGeom>
          <a:solidFill>
            <a:srgbClr val="FF99CC"/>
          </a:solidFill>
          <a:ln w="12700">
            <a:solidFill>
              <a:schemeClr val="tx1"/>
            </a:solidFill>
            <a:round/>
            <a:headEnd/>
            <a:tailEnd/>
          </a:ln>
          <a:effectLst/>
        </p:spPr>
        <p:txBody>
          <a:bodyPr wrap="none" anchor="ctr"/>
          <a:lstStyle/>
          <a:p>
            <a:endParaRPr lang="en-US"/>
          </a:p>
        </p:txBody>
      </p:sp>
      <p:sp>
        <p:nvSpPr>
          <p:cNvPr id="140340" name="Text Box 52"/>
          <p:cNvSpPr txBox="1">
            <a:spLocks noChangeArrowheads="1"/>
          </p:cNvSpPr>
          <p:nvPr/>
        </p:nvSpPr>
        <p:spPr bwMode="auto">
          <a:xfrm>
            <a:off x="6875463" y="5422900"/>
            <a:ext cx="1544637" cy="825500"/>
          </a:xfrm>
          <a:prstGeom prst="rect">
            <a:avLst/>
          </a:prstGeom>
          <a:noFill/>
          <a:ln w="12700">
            <a:noFill/>
            <a:miter lim="800000"/>
            <a:headEnd/>
            <a:tailEnd/>
          </a:ln>
          <a:effectLst/>
        </p:spPr>
        <p:txBody>
          <a:bodyPr>
            <a:spAutoFit/>
          </a:bodyPr>
          <a:lstStyle/>
          <a:p>
            <a:pPr eaLnBrk="0" hangingPunct="0">
              <a:spcBef>
                <a:spcPct val="50000"/>
              </a:spcBef>
            </a:pPr>
            <a:r>
              <a:rPr lang="en-US" sz="1600" b="1">
                <a:solidFill>
                  <a:srgbClr val="0000FF"/>
                </a:solidFill>
                <a:latin typeface="Arial" pitchFamily="34" charset="0"/>
              </a:rPr>
              <a:t>Control &amp; Display Equipment</a:t>
            </a:r>
          </a:p>
        </p:txBody>
      </p:sp>
      <p:sp>
        <p:nvSpPr>
          <p:cNvPr id="140341" name="Text Box 53"/>
          <p:cNvSpPr txBox="1">
            <a:spLocks noChangeArrowheads="1"/>
          </p:cNvSpPr>
          <p:nvPr/>
        </p:nvSpPr>
        <p:spPr bwMode="auto">
          <a:xfrm>
            <a:off x="5375275" y="4038600"/>
            <a:ext cx="1524000" cy="1038225"/>
          </a:xfrm>
          <a:prstGeom prst="rect">
            <a:avLst/>
          </a:prstGeom>
          <a:noFill/>
          <a:ln w="12700">
            <a:noFill/>
            <a:miter lim="800000"/>
            <a:headEnd/>
            <a:tailEnd/>
          </a:ln>
          <a:effectLst/>
        </p:spPr>
        <p:txBody>
          <a:bodyPr>
            <a:spAutoFit/>
          </a:bodyPr>
          <a:lstStyle/>
          <a:p>
            <a:pPr algn="l" eaLnBrk="0" hangingPunct="0">
              <a:spcBef>
                <a:spcPct val="50000"/>
              </a:spcBef>
            </a:pPr>
            <a:r>
              <a:rPr lang="en-US" sz="2000">
                <a:solidFill>
                  <a:srgbClr val="0000FF"/>
                </a:solidFill>
                <a:latin typeface="Arial" pitchFamily="34" charset="0"/>
              </a:rPr>
              <a:t>Data bus B</a:t>
            </a:r>
          </a:p>
          <a:p>
            <a:pPr algn="l" eaLnBrk="0" hangingPunct="0">
              <a:spcBef>
                <a:spcPct val="50000"/>
              </a:spcBef>
            </a:pPr>
            <a:r>
              <a:rPr lang="en-US" sz="2800">
                <a:solidFill>
                  <a:srgbClr val="0000FF"/>
                </a:solidFill>
                <a:latin typeface="Arial" pitchFamily="34" charset="0"/>
              </a:rPr>
              <a:t>……</a:t>
            </a:r>
          </a:p>
        </p:txBody>
      </p:sp>
      <p:sp>
        <p:nvSpPr>
          <p:cNvPr id="140342" name="Text Box 54"/>
          <p:cNvSpPr txBox="1">
            <a:spLocks noChangeArrowheads="1"/>
          </p:cNvSpPr>
          <p:nvPr/>
        </p:nvSpPr>
        <p:spPr bwMode="auto">
          <a:xfrm>
            <a:off x="1600200" y="593725"/>
            <a:ext cx="5943600" cy="396875"/>
          </a:xfrm>
          <a:prstGeom prst="rect">
            <a:avLst/>
          </a:prstGeom>
          <a:noFill/>
          <a:ln w="9525">
            <a:noFill/>
            <a:miter lim="800000"/>
            <a:headEnd/>
            <a:tailEnd/>
          </a:ln>
          <a:effectLst/>
        </p:spPr>
        <p:txBody>
          <a:bodyPr>
            <a:spAutoFit/>
          </a:bodyPr>
          <a:lstStyle/>
          <a:p>
            <a:pPr>
              <a:spcBef>
                <a:spcPct val="50000"/>
              </a:spcBef>
            </a:pPr>
            <a:r>
              <a:rPr lang="en-US" sz="2000" b="1" u="sng">
                <a:solidFill>
                  <a:srgbClr val="0000FF"/>
                </a:solidFill>
                <a:latin typeface="Arial" pitchFamily="34" charset="0"/>
              </a:rPr>
              <a:t>SGA</a:t>
            </a:r>
            <a:r>
              <a:rPr lang="en-US" sz="2000" b="1" u="sng">
                <a:solidFill>
                  <a:srgbClr val="3366FF"/>
                </a:solidFill>
                <a:latin typeface="Arial" pitchFamily="34" charset="0"/>
              </a:rPr>
              <a:t> - </a:t>
            </a:r>
            <a:r>
              <a:rPr lang="en-US" sz="2000" b="1" u="sng">
                <a:solidFill>
                  <a:srgbClr val="FF0000"/>
                </a:solidFill>
                <a:latin typeface="Arial" pitchFamily="34" charset="0"/>
              </a:rPr>
              <a:t>DAIS HARDWARE ARCHITECTURE</a:t>
            </a:r>
          </a:p>
        </p:txBody>
      </p:sp>
    </p:spTree>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1554" name="Text Box 1026"/>
          <p:cNvSpPr txBox="1">
            <a:spLocks noChangeArrowheads="1"/>
          </p:cNvSpPr>
          <p:nvPr/>
        </p:nvSpPr>
        <p:spPr bwMode="auto">
          <a:xfrm>
            <a:off x="1295400" y="381000"/>
            <a:ext cx="6629400" cy="457200"/>
          </a:xfrm>
          <a:prstGeom prst="rect">
            <a:avLst/>
          </a:prstGeom>
          <a:noFill/>
          <a:ln w="9525">
            <a:noFill/>
            <a:miter lim="800000"/>
            <a:headEnd/>
            <a:tailEnd/>
          </a:ln>
          <a:effectLst/>
        </p:spPr>
        <p:txBody>
          <a:bodyPr>
            <a:spAutoFit/>
          </a:bodyPr>
          <a:lstStyle/>
          <a:p>
            <a:pPr>
              <a:spcBef>
                <a:spcPct val="50000"/>
              </a:spcBef>
            </a:pPr>
            <a:r>
              <a:rPr lang="en-US" b="1" u="sng">
                <a:solidFill>
                  <a:srgbClr val="3366FF"/>
                </a:solidFill>
                <a:latin typeface="Arial" pitchFamily="34" charset="0"/>
              </a:rPr>
              <a:t>SGA - </a:t>
            </a:r>
            <a:r>
              <a:rPr lang="en-US" b="1" u="sng">
                <a:solidFill>
                  <a:srgbClr val="F45544"/>
                </a:solidFill>
                <a:latin typeface="Arial" pitchFamily="34" charset="0"/>
              </a:rPr>
              <a:t>DISTRIBUTED ARCHITECTURE</a:t>
            </a:r>
          </a:p>
        </p:txBody>
      </p:sp>
      <p:sp>
        <p:nvSpPr>
          <p:cNvPr id="151555" name="Text Box 1027"/>
          <p:cNvSpPr txBox="1">
            <a:spLocks noChangeArrowheads="1"/>
          </p:cNvSpPr>
          <p:nvPr/>
        </p:nvSpPr>
        <p:spPr bwMode="auto">
          <a:xfrm>
            <a:off x="533400" y="1203325"/>
            <a:ext cx="8610600" cy="1311275"/>
          </a:xfrm>
          <a:prstGeom prst="rect">
            <a:avLst/>
          </a:prstGeom>
          <a:noFill/>
          <a:ln w="9525">
            <a:noFill/>
            <a:miter lim="800000"/>
            <a:headEnd/>
            <a:tailEnd/>
          </a:ln>
          <a:effectLst/>
        </p:spPr>
        <p:txBody>
          <a:bodyPr>
            <a:spAutoFit/>
          </a:bodyPr>
          <a:lstStyle/>
          <a:p>
            <a:pPr algn="l">
              <a:spcBef>
                <a:spcPct val="50000"/>
              </a:spcBef>
              <a:buClr>
                <a:srgbClr val="3366FF"/>
              </a:buClr>
              <a:buFontTx/>
              <a:buChar char="•"/>
            </a:pPr>
            <a:r>
              <a:rPr lang="en-US" sz="2000" b="1">
                <a:solidFill>
                  <a:srgbClr val="008000"/>
                </a:solidFill>
                <a:latin typeface="Arial" pitchFamily="34" charset="0"/>
              </a:rPr>
              <a:t> It has multiple processors throughout the aircraft that are designed</a:t>
            </a:r>
          </a:p>
          <a:p>
            <a:pPr algn="l">
              <a:spcBef>
                <a:spcPct val="50000"/>
              </a:spcBef>
              <a:buClr>
                <a:srgbClr val="3366FF"/>
              </a:buClr>
            </a:pPr>
            <a:r>
              <a:rPr lang="en-US" sz="2000" b="1">
                <a:solidFill>
                  <a:srgbClr val="008000"/>
                </a:solidFill>
                <a:latin typeface="Arial" pitchFamily="34" charset="0"/>
              </a:rPr>
              <a:t>  for computing takes on a real-time basis as a function of mission</a:t>
            </a:r>
          </a:p>
          <a:p>
            <a:pPr algn="l">
              <a:spcBef>
                <a:spcPct val="50000"/>
              </a:spcBef>
              <a:buClr>
                <a:srgbClr val="3366FF"/>
              </a:buClr>
            </a:pPr>
            <a:r>
              <a:rPr lang="en-US" sz="2000" b="1">
                <a:solidFill>
                  <a:srgbClr val="008000"/>
                </a:solidFill>
                <a:latin typeface="Arial" pitchFamily="34" charset="0"/>
              </a:rPr>
              <a:t>  phase and/or system status</a:t>
            </a:r>
          </a:p>
        </p:txBody>
      </p:sp>
      <p:sp>
        <p:nvSpPr>
          <p:cNvPr id="151556" name="Text Box 1028"/>
          <p:cNvSpPr txBox="1">
            <a:spLocks noChangeArrowheads="1"/>
          </p:cNvSpPr>
          <p:nvPr/>
        </p:nvSpPr>
        <p:spPr bwMode="auto">
          <a:xfrm>
            <a:off x="533400" y="2803525"/>
            <a:ext cx="8077200" cy="396875"/>
          </a:xfrm>
          <a:prstGeom prst="rect">
            <a:avLst/>
          </a:prstGeom>
          <a:noFill/>
          <a:ln w="9525">
            <a:noFill/>
            <a:miter lim="800000"/>
            <a:headEnd/>
            <a:tailEnd/>
          </a:ln>
          <a:effectLst/>
        </p:spPr>
        <p:txBody>
          <a:bodyPr>
            <a:spAutoFit/>
          </a:bodyPr>
          <a:lstStyle/>
          <a:p>
            <a:pPr algn="l">
              <a:spcBef>
                <a:spcPct val="50000"/>
              </a:spcBef>
              <a:buClr>
                <a:srgbClr val="3366FF"/>
              </a:buClr>
              <a:buFontTx/>
              <a:buChar char="•"/>
            </a:pPr>
            <a:r>
              <a:rPr lang="en-US" sz="2000" b="1">
                <a:solidFill>
                  <a:srgbClr val="3366FF"/>
                </a:solidFill>
                <a:latin typeface="Arial" pitchFamily="34" charset="0"/>
              </a:rPr>
              <a:t> Processing is performed in the sensors and actuators</a:t>
            </a:r>
          </a:p>
        </p:txBody>
      </p:sp>
      <p:sp>
        <p:nvSpPr>
          <p:cNvPr id="151557" name="Text Box 1029"/>
          <p:cNvSpPr txBox="1">
            <a:spLocks noChangeArrowheads="1"/>
          </p:cNvSpPr>
          <p:nvPr/>
        </p:nvSpPr>
        <p:spPr bwMode="auto">
          <a:xfrm>
            <a:off x="609600" y="3429000"/>
            <a:ext cx="2590800" cy="366713"/>
          </a:xfrm>
          <a:prstGeom prst="rect">
            <a:avLst/>
          </a:prstGeom>
          <a:noFill/>
          <a:ln w="9525">
            <a:noFill/>
            <a:miter lim="800000"/>
            <a:headEnd/>
            <a:tailEnd/>
          </a:ln>
          <a:effectLst/>
        </p:spPr>
        <p:txBody>
          <a:bodyPr>
            <a:spAutoFit/>
          </a:bodyPr>
          <a:lstStyle/>
          <a:p>
            <a:pPr algn="l">
              <a:spcBef>
                <a:spcPct val="50000"/>
              </a:spcBef>
            </a:pPr>
            <a:r>
              <a:rPr lang="en-US" sz="1800" b="1">
                <a:solidFill>
                  <a:srgbClr val="D60093"/>
                </a:solidFill>
                <a:latin typeface="Arial" pitchFamily="34" charset="0"/>
              </a:rPr>
              <a:t>ADVANTAGES</a:t>
            </a:r>
          </a:p>
        </p:txBody>
      </p:sp>
      <p:sp>
        <p:nvSpPr>
          <p:cNvPr id="151558" name="Text Box 1030"/>
          <p:cNvSpPr txBox="1">
            <a:spLocks noChangeArrowheads="1"/>
          </p:cNvSpPr>
          <p:nvPr/>
        </p:nvSpPr>
        <p:spPr bwMode="auto">
          <a:xfrm>
            <a:off x="3048000" y="3429000"/>
            <a:ext cx="6324600" cy="1311275"/>
          </a:xfrm>
          <a:prstGeom prst="rect">
            <a:avLst/>
          </a:prstGeom>
          <a:noFill/>
          <a:ln w="9525">
            <a:noFill/>
            <a:miter lim="800000"/>
            <a:headEnd/>
            <a:tailEnd/>
          </a:ln>
          <a:effectLst/>
        </p:spPr>
        <p:txBody>
          <a:bodyPr>
            <a:spAutoFit/>
          </a:bodyPr>
          <a:lstStyle/>
          <a:p>
            <a:pPr algn="l">
              <a:spcBef>
                <a:spcPct val="50000"/>
              </a:spcBef>
              <a:buClr>
                <a:srgbClr val="D60093"/>
              </a:buClr>
              <a:buFontTx/>
              <a:buChar char="•"/>
            </a:pPr>
            <a:r>
              <a:rPr lang="en-US" sz="2000" b="1">
                <a:solidFill>
                  <a:srgbClr val="008000"/>
                </a:solidFill>
                <a:latin typeface="Arial" pitchFamily="34" charset="0"/>
              </a:rPr>
              <a:t> Fewer,Shorter buses</a:t>
            </a:r>
          </a:p>
          <a:p>
            <a:pPr algn="l">
              <a:spcBef>
                <a:spcPct val="50000"/>
              </a:spcBef>
              <a:buClr>
                <a:srgbClr val="D60093"/>
              </a:buClr>
              <a:buFontTx/>
              <a:buChar char="•"/>
            </a:pPr>
            <a:r>
              <a:rPr lang="en-US" sz="2000" b="1">
                <a:solidFill>
                  <a:srgbClr val="008000"/>
                </a:solidFill>
                <a:latin typeface="Arial" pitchFamily="34" charset="0"/>
              </a:rPr>
              <a:t> Faster program execution</a:t>
            </a:r>
          </a:p>
          <a:p>
            <a:pPr algn="l">
              <a:spcBef>
                <a:spcPct val="50000"/>
              </a:spcBef>
              <a:buClr>
                <a:srgbClr val="D60093"/>
              </a:buClr>
              <a:buFontTx/>
              <a:buChar char="•"/>
            </a:pPr>
            <a:r>
              <a:rPr lang="en-US" sz="2000" b="1">
                <a:solidFill>
                  <a:srgbClr val="008000"/>
                </a:solidFill>
                <a:latin typeface="Arial" pitchFamily="34" charset="0"/>
              </a:rPr>
              <a:t> Intrinsic Partitioning</a:t>
            </a:r>
          </a:p>
        </p:txBody>
      </p:sp>
      <p:sp>
        <p:nvSpPr>
          <p:cNvPr id="151559" name="Text Box 1031"/>
          <p:cNvSpPr txBox="1">
            <a:spLocks noChangeArrowheads="1"/>
          </p:cNvSpPr>
          <p:nvPr/>
        </p:nvSpPr>
        <p:spPr bwMode="auto">
          <a:xfrm>
            <a:off x="609600" y="4800600"/>
            <a:ext cx="3276600" cy="366713"/>
          </a:xfrm>
          <a:prstGeom prst="rect">
            <a:avLst/>
          </a:prstGeom>
          <a:noFill/>
          <a:ln w="9525">
            <a:noFill/>
            <a:miter lim="800000"/>
            <a:headEnd/>
            <a:tailEnd/>
          </a:ln>
          <a:effectLst/>
        </p:spPr>
        <p:txBody>
          <a:bodyPr>
            <a:spAutoFit/>
          </a:bodyPr>
          <a:lstStyle/>
          <a:p>
            <a:pPr algn="l">
              <a:spcBef>
                <a:spcPct val="50000"/>
              </a:spcBef>
            </a:pPr>
            <a:r>
              <a:rPr lang="en-US" sz="1800" b="1">
                <a:solidFill>
                  <a:srgbClr val="D60093"/>
                </a:solidFill>
                <a:latin typeface="Arial" pitchFamily="34" charset="0"/>
              </a:rPr>
              <a:t>DISADVANTAGES</a:t>
            </a:r>
          </a:p>
        </p:txBody>
      </p:sp>
      <p:sp>
        <p:nvSpPr>
          <p:cNvPr id="151560" name="Text Box 1032"/>
          <p:cNvSpPr txBox="1">
            <a:spLocks noChangeArrowheads="1"/>
          </p:cNvSpPr>
          <p:nvPr/>
        </p:nvSpPr>
        <p:spPr bwMode="auto">
          <a:xfrm>
            <a:off x="3048000" y="4953000"/>
            <a:ext cx="5715000" cy="396875"/>
          </a:xfrm>
          <a:prstGeom prst="rect">
            <a:avLst/>
          </a:prstGeom>
          <a:noFill/>
          <a:ln w="9525">
            <a:noFill/>
            <a:miter lim="800000"/>
            <a:headEnd/>
            <a:tailEnd/>
          </a:ln>
          <a:effectLst/>
        </p:spPr>
        <p:txBody>
          <a:bodyPr>
            <a:spAutoFit/>
          </a:bodyPr>
          <a:lstStyle/>
          <a:p>
            <a:pPr>
              <a:spcBef>
                <a:spcPct val="50000"/>
              </a:spcBef>
            </a:pPr>
            <a:endParaRPr lang="en-US" sz="2000" b="1">
              <a:solidFill>
                <a:srgbClr val="008000"/>
              </a:solidFill>
              <a:latin typeface="Arial" pitchFamily="34" charset="0"/>
            </a:endParaRPr>
          </a:p>
        </p:txBody>
      </p:sp>
      <p:sp>
        <p:nvSpPr>
          <p:cNvPr id="151561" name="Text Box 1033"/>
          <p:cNvSpPr txBox="1">
            <a:spLocks noChangeArrowheads="1"/>
          </p:cNvSpPr>
          <p:nvPr/>
        </p:nvSpPr>
        <p:spPr bwMode="auto">
          <a:xfrm>
            <a:off x="3048000" y="5181600"/>
            <a:ext cx="7772400" cy="1220788"/>
          </a:xfrm>
          <a:prstGeom prst="rect">
            <a:avLst/>
          </a:prstGeom>
          <a:noFill/>
          <a:ln w="9525">
            <a:noFill/>
            <a:miter lim="800000"/>
            <a:headEnd/>
            <a:tailEnd/>
          </a:ln>
          <a:effectLst/>
        </p:spPr>
        <p:txBody>
          <a:bodyPr>
            <a:spAutoFit/>
          </a:bodyPr>
          <a:lstStyle/>
          <a:p>
            <a:pPr algn="l">
              <a:lnSpc>
                <a:spcPct val="90000"/>
              </a:lnSpc>
              <a:spcBef>
                <a:spcPct val="50000"/>
              </a:spcBef>
              <a:buClr>
                <a:srgbClr val="D60093"/>
              </a:buClr>
              <a:buFontTx/>
              <a:buChar char="•"/>
            </a:pPr>
            <a:r>
              <a:rPr lang="en-US" sz="2000" b="1">
                <a:solidFill>
                  <a:srgbClr val="008000"/>
                </a:solidFill>
                <a:latin typeface="Arial" pitchFamily="34" charset="0"/>
              </a:rPr>
              <a:t> Potentially greater diversity in processor types </a:t>
            </a:r>
          </a:p>
          <a:p>
            <a:pPr algn="l">
              <a:lnSpc>
                <a:spcPct val="90000"/>
              </a:lnSpc>
              <a:spcBef>
                <a:spcPct val="50000"/>
              </a:spcBef>
              <a:buClr>
                <a:srgbClr val="D60093"/>
              </a:buClr>
            </a:pPr>
            <a:r>
              <a:rPr lang="en-US" sz="2000" b="1">
                <a:solidFill>
                  <a:srgbClr val="008000"/>
                </a:solidFill>
                <a:latin typeface="Arial" pitchFamily="34" charset="0"/>
              </a:rPr>
              <a:t>  which aggravates software generation </a:t>
            </a:r>
          </a:p>
          <a:p>
            <a:pPr algn="l">
              <a:lnSpc>
                <a:spcPct val="90000"/>
              </a:lnSpc>
              <a:spcBef>
                <a:spcPct val="50000"/>
              </a:spcBef>
              <a:buClr>
                <a:srgbClr val="D60093"/>
              </a:buClr>
            </a:pPr>
            <a:r>
              <a:rPr lang="en-US" sz="2000" b="1">
                <a:solidFill>
                  <a:srgbClr val="008000"/>
                </a:solidFill>
                <a:latin typeface="Arial" pitchFamily="34" charset="0"/>
              </a:rPr>
              <a:t>  and validation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578" name="Text Box 2"/>
          <p:cNvSpPr txBox="1">
            <a:spLocks noChangeArrowheads="1"/>
          </p:cNvSpPr>
          <p:nvPr/>
        </p:nvSpPr>
        <p:spPr bwMode="auto">
          <a:xfrm>
            <a:off x="1828800" y="365125"/>
            <a:ext cx="5638800" cy="396875"/>
          </a:xfrm>
          <a:prstGeom prst="rect">
            <a:avLst/>
          </a:prstGeom>
          <a:noFill/>
          <a:ln w="9525">
            <a:noFill/>
            <a:miter lim="800000"/>
            <a:headEnd/>
            <a:tailEnd/>
          </a:ln>
          <a:effectLst/>
        </p:spPr>
        <p:txBody>
          <a:bodyPr>
            <a:spAutoFit/>
          </a:bodyPr>
          <a:lstStyle/>
          <a:p>
            <a:pPr>
              <a:spcBef>
                <a:spcPct val="50000"/>
              </a:spcBef>
            </a:pPr>
            <a:r>
              <a:rPr lang="en-US" sz="2000" b="1">
                <a:solidFill>
                  <a:srgbClr val="008000"/>
                </a:solidFill>
                <a:latin typeface="Arial" pitchFamily="34" charset="0"/>
              </a:rPr>
              <a:t>SGA – HIERARCHICAL ARCHITECTURE</a:t>
            </a:r>
          </a:p>
        </p:txBody>
      </p:sp>
      <p:sp>
        <p:nvSpPr>
          <p:cNvPr id="152579" name="Text Box 3"/>
          <p:cNvSpPr txBox="1">
            <a:spLocks noChangeArrowheads="1"/>
          </p:cNvSpPr>
          <p:nvPr/>
        </p:nvSpPr>
        <p:spPr bwMode="auto">
          <a:xfrm>
            <a:off x="490538" y="822325"/>
            <a:ext cx="8305800" cy="4511675"/>
          </a:xfrm>
          <a:prstGeom prst="rect">
            <a:avLst/>
          </a:prstGeom>
          <a:noFill/>
          <a:ln w="9525">
            <a:noFill/>
            <a:miter lim="800000"/>
            <a:headEnd/>
            <a:tailEnd/>
          </a:ln>
          <a:effectLst/>
        </p:spPr>
        <p:txBody>
          <a:bodyPr>
            <a:spAutoFit/>
          </a:bodyPr>
          <a:lstStyle/>
          <a:p>
            <a:pPr algn="l">
              <a:spcBef>
                <a:spcPct val="50000"/>
              </a:spcBef>
              <a:buFontTx/>
              <a:buBlip>
                <a:blip r:embed="rId2"/>
              </a:buBlip>
            </a:pPr>
            <a:r>
              <a:rPr lang="en-US" sz="2000" b="1">
                <a:solidFill>
                  <a:srgbClr val="FF0066"/>
                </a:solidFill>
                <a:latin typeface="Arial" pitchFamily="34" charset="0"/>
              </a:rPr>
              <a:t> This architecture is derived from the federated architecture</a:t>
            </a:r>
          </a:p>
          <a:p>
            <a:pPr algn="l">
              <a:spcBef>
                <a:spcPct val="50000"/>
              </a:spcBef>
              <a:buFontTx/>
              <a:buBlip>
                <a:blip r:embed="rId2"/>
              </a:buBlip>
            </a:pPr>
            <a:r>
              <a:rPr lang="en-US" sz="2000" b="1">
                <a:solidFill>
                  <a:srgbClr val="3333CC"/>
                </a:solidFill>
                <a:latin typeface="Arial" pitchFamily="34" charset="0"/>
              </a:rPr>
              <a:t> It is based on the </a:t>
            </a:r>
            <a:r>
              <a:rPr lang="en-US" sz="2000" b="1">
                <a:solidFill>
                  <a:srgbClr val="993300"/>
                </a:solidFill>
                <a:latin typeface="Arial" pitchFamily="34" charset="0"/>
              </a:rPr>
              <a:t>TREE</a:t>
            </a:r>
            <a:r>
              <a:rPr lang="en-US" sz="2000" b="1">
                <a:solidFill>
                  <a:srgbClr val="3333CC"/>
                </a:solidFill>
                <a:latin typeface="Arial" pitchFamily="34" charset="0"/>
              </a:rPr>
              <a:t> Topology</a:t>
            </a:r>
          </a:p>
          <a:p>
            <a:pPr algn="l">
              <a:spcBef>
                <a:spcPct val="50000"/>
              </a:spcBef>
            </a:pPr>
            <a:r>
              <a:rPr lang="en-US" sz="2000" b="1" u="sng">
                <a:solidFill>
                  <a:srgbClr val="009900"/>
                </a:solidFill>
                <a:latin typeface="Arial" pitchFamily="34" charset="0"/>
              </a:rPr>
              <a:t>ADVANTAGES</a:t>
            </a:r>
          </a:p>
          <a:p>
            <a:pPr algn="l">
              <a:spcBef>
                <a:spcPct val="50000"/>
              </a:spcBef>
              <a:buFontTx/>
              <a:buBlip>
                <a:blip r:embed="rId2"/>
              </a:buBlip>
            </a:pPr>
            <a:r>
              <a:rPr lang="en-US" sz="2000" b="1">
                <a:solidFill>
                  <a:srgbClr val="008000"/>
                </a:solidFill>
                <a:latin typeface="Arial" pitchFamily="34" charset="0"/>
              </a:rPr>
              <a:t> </a:t>
            </a:r>
            <a:r>
              <a:rPr lang="en-US" sz="2000" b="1">
                <a:solidFill>
                  <a:srgbClr val="993300"/>
                </a:solidFill>
                <a:latin typeface="Arial" pitchFamily="34" charset="0"/>
              </a:rPr>
              <a:t>Critical functions are placed in a separate bus and Non-Critical</a:t>
            </a:r>
          </a:p>
          <a:p>
            <a:pPr algn="l">
              <a:spcBef>
                <a:spcPct val="50000"/>
              </a:spcBef>
            </a:pPr>
            <a:r>
              <a:rPr lang="en-US" sz="2000" b="1">
                <a:solidFill>
                  <a:srgbClr val="993300"/>
                </a:solidFill>
                <a:latin typeface="Arial" pitchFamily="34" charset="0"/>
              </a:rPr>
              <a:t>    functions are placed in another bus</a:t>
            </a:r>
          </a:p>
          <a:p>
            <a:pPr algn="l">
              <a:spcBef>
                <a:spcPct val="50000"/>
              </a:spcBef>
              <a:buFontTx/>
              <a:buBlip>
                <a:blip r:embed="rId2"/>
              </a:buBlip>
            </a:pPr>
            <a:r>
              <a:rPr lang="en-US" sz="2000" b="1">
                <a:solidFill>
                  <a:srgbClr val="FF0066"/>
                </a:solidFill>
                <a:latin typeface="Arial" pitchFamily="34" charset="0"/>
              </a:rPr>
              <a:t> Failure in non – critical parts of networks do not generate</a:t>
            </a:r>
          </a:p>
          <a:p>
            <a:pPr algn="l">
              <a:spcBef>
                <a:spcPct val="50000"/>
              </a:spcBef>
            </a:pPr>
            <a:r>
              <a:rPr lang="en-US" sz="2000" b="1">
                <a:solidFill>
                  <a:srgbClr val="FF0066"/>
                </a:solidFill>
                <a:latin typeface="Arial" pitchFamily="34" charset="0"/>
              </a:rPr>
              <a:t>    hazards to the critical parts of network</a:t>
            </a:r>
          </a:p>
          <a:p>
            <a:pPr algn="l">
              <a:spcBef>
                <a:spcPct val="50000"/>
              </a:spcBef>
              <a:buFontTx/>
              <a:buBlip>
                <a:blip r:embed="rId2"/>
              </a:buBlip>
            </a:pPr>
            <a:r>
              <a:rPr lang="en-US" sz="2000" b="1">
                <a:solidFill>
                  <a:srgbClr val="008000"/>
                </a:solidFill>
                <a:latin typeface="Arial" pitchFamily="34" charset="0"/>
              </a:rPr>
              <a:t> </a:t>
            </a:r>
            <a:r>
              <a:rPr lang="en-US" sz="2000" b="1">
                <a:solidFill>
                  <a:srgbClr val="632AD6"/>
                </a:solidFill>
                <a:latin typeface="Arial" pitchFamily="34" charset="0"/>
              </a:rPr>
              <a:t>The communication between the subsystems of a particular</a:t>
            </a:r>
          </a:p>
          <a:p>
            <a:pPr algn="l">
              <a:spcBef>
                <a:spcPct val="50000"/>
              </a:spcBef>
            </a:pPr>
            <a:r>
              <a:rPr lang="en-US" sz="2000" b="1">
                <a:solidFill>
                  <a:srgbClr val="632AD6"/>
                </a:solidFill>
                <a:latin typeface="Arial" pitchFamily="34" charset="0"/>
              </a:rPr>
              <a:t>    group are confined to their particular group</a:t>
            </a:r>
          </a:p>
          <a:p>
            <a:pPr algn="l">
              <a:spcBef>
                <a:spcPct val="50000"/>
              </a:spcBef>
              <a:buFontTx/>
              <a:buBlip>
                <a:blip r:embed="rId2"/>
              </a:buBlip>
            </a:pPr>
            <a:r>
              <a:rPr lang="en-US" sz="2000" b="1">
                <a:solidFill>
                  <a:srgbClr val="008000"/>
                </a:solidFill>
                <a:latin typeface="Arial" pitchFamily="34" charset="0"/>
              </a:rPr>
              <a:t> </a:t>
            </a:r>
            <a:r>
              <a:rPr lang="en-US" sz="2000" b="1">
                <a:solidFill>
                  <a:srgbClr val="D60093"/>
                </a:solidFill>
                <a:latin typeface="Arial" pitchFamily="34" charset="0"/>
              </a:rPr>
              <a:t>The overload of data in the main bus is reduced</a:t>
            </a:r>
          </a:p>
        </p:txBody>
      </p:sp>
      <p:sp>
        <p:nvSpPr>
          <p:cNvPr id="152580" name="Text Box 4"/>
          <p:cNvSpPr txBox="1">
            <a:spLocks noChangeArrowheads="1"/>
          </p:cNvSpPr>
          <p:nvPr/>
        </p:nvSpPr>
        <p:spPr bwMode="auto">
          <a:xfrm>
            <a:off x="304800" y="5553075"/>
            <a:ext cx="8763000" cy="847725"/>
          </a:xfrm>
          <a:prstGeom prst="rect">
            <a:avLst/>
          </a:prstGeom>
          <a:noFill/>
          <a:ln w="9525">
            <a:noFill/>
            <a:miter lim="800000"/>
            <a:headEnd/>
            <a:tailEnd/>
          </a:ln>
          <a:effectLst/>
        </p:spPr>
        <p:txBody>
          <a:bodyPr>
            <a:spAutoFit/>
          </a:bodyPr>
          <a:lstStyle/>
          <a:p>
            <a:pPr lvl="1" algn="l">
              <a:lnSpc>
                <a:spcPct val="60000"/>
              </a:lnSpc>
              <a:spcBef>
                <a:spcPct val="50000"/>
              </a:spcBef>
            </a:pPr>
            <a:r>
              <a:rPr lang="en-US" b="1">
                <a:solidFill>
                  <a:srgbClr val="D60093"/>
                </a:solidFill>
                <a:latin typeface="Arial" pitchFamily="34" charset="0"/>
              </a:rPr>
              <a:t>Most of the military avionics flying  today based on</a:t>
            </a:r>
          </a:p>
          <a:p>
            <a:pPr>
              <a:lnSpc>
                <a:spcPct val="60000"/>
              </a:lnSpc>
              <a:spcBef>
                <a:spcPct val="50000"/>
              </a:spcBef>
            </a:pPr>
            <a:r>
              <a:rPr lang="en-US" sz="3200" b="1">
                <a:solidFill>
                  <a:srgbClr val="FF5050"/>
                </a:solidFill>
                <a:latin typeface="Arial" pitchFamily="34" charset="0"/>
              </a:rPr>
              <a:t>HIERARCHICAL ARCHITECTURE</a:t>
            </a:r>
            <a:r>
              <a:rPr lang="en-US" sz="3200" b="1">
                <a:solidFill>
                  <a:srgbClr val="9966FF"/>
                </a:solidFill>
                <a:latin typeface="Arial" pitchFamily="34" charset="0"/>
              </a:rPr>
              <a:t> </a:t>
            </a:r>
            <a:endParaRPr lang="en-US" sz="2000" b="1">
              <a:solidFill>
                <a:srgbClr val="008000"/>
              </a:solidFill>
              <a:latin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1314" name="Picture 2"/>
          <p:cNvPicPr>
            <a:picLocks noChangeAspect="1" noChangeArrowheads="1"/>
          </p:cNvPicPr>
          <p:nvPr/>
        </p:nvPicPr>
        <p:blipFill>
          <a:blip r:embed="rId2" cstate="print"/>
          <a:srcRect/>
          <a:stretch>
            <a:fillRect/>
          </a:stretch>
        </p:blipFill>
        <p:spPr bwMode="auto">
          <a:xfrm>
            <a:off x="685800" y="609600"/>
            <a:ext cx="8077200" cy="5600700"/>
          </a:xfrm>
          <a:prstGeom prst="rect">
            <a:avLst/>
          </a:prstGeom>
          <a:noFill/>
        </p:spPr>
      </p:pic>
      <p:sp>
        <p:nvSpPr>
          <p:cNvPr id="141315" name="Text Box 3"/>
          <p:cNvSpPr txBox="1">
            <a:spLocks noChangeArrowheads="1"/>
          </p:cNvSpPr>
          <p:nvPr/>
        </p:nvSpPr>
        <p:spPr bwMode="auto">
          <a:xfrm>
            <a:off x="2209800" y="269875"/>
            <a:ext cx="4724400" cy="396875"/>
          </a:xfrm>
          <a:prstGeom prst="rect">
            <a:avLst/>
          </a:prstGeom>
          <a:noFill/>
          <a:ln w="9525">
            <a:noFill/>
            <a:miter lim="800000"/>
            <a:headEnd/>
            <a:tailEnd/>
          </a:ln>
          <a:effectLst/>
        </p:spPr>
        <p:txBody>
          <a:bodyPr>
            <a:spAutoFit/>
          </a:bodyPr>
          <a:lstStyle/>
          <a:p>
            <a:pPr>
              <a:spcBef>
                <a:spcPct val="50000"/>
              </a:spcBef>
            </a:pPr>
            <a:r>
              <a:rPr lang="en-US" sz="2000" b="1" u="sng">
                <a:solidFill>
                  <a:srgbClr val="0000FF"/>
                </a:solidFill>
                <a:latin typeface="Arial" pitchFamily="34" charset="0"/>
              </a:rPr>
              <a:t>SGA</a:t>
            </a:r>
            <a:r>
              <a:rPr lang="en-US" sz="2000" b="1" u="sng">
                <a:solidFill>
                  <a:srgbClr val="FFFF66"/>
                </a:solidFill>
                <a:latin typeface="Arial" pitchFamily="34" charset="0"/>
              </a:rPr>
              <a:t> </a:t>
            </a:r>
            <a:r>
              <a:rPr lang="en-US" sz="2000" b="1" u="sng">
                <a:solidFill>
                  <a:srgbClr val="3366FF"/>
                </a:solidFill>
                <a:latin typeface="Arial" pitchFamily="34" charset="0"/>
              </a:rPr>
              <a:t>- </a:t>
            </a:r>
            <a:r>
              <a:rPr lang="en-US" sz="2000" b="1" u="sng">
                <a:solidFill>
                  <a:srgbClr val="FF0000"/>
                </a:solidFill>
                <a:latin typeface="Arial" pitchFamily="34" charset="0"/>
              </a:rPr>
              <a:t>HIERARCHICAL SYSTEM</a:t>
            </a:r>
          </a:p>
        </p:txBody>
      </p:sp>
      <p:sp>
        <p:nvSpPr>
          <p:cNvPr id="141316" name="Text Box 4"/>
          <p:cNvSpPr txBox="1">
            <a:spLocks noChangeArrowheads="1"/>
          </p:cNvSpPr>
          <p:nvPr/>
        </p:nvSpPr>
        <p:spPr bwMode="auto">
          <a:xfrm>
            <a:off x="1971675" y="5775325"/>
            <a:ext cx="5562600" cy="396875"/>
          </a:xfrm>
          <a:prstGeom prst="rect">
            <a:avLst/>
          </a:prstGeom>
          <a:solidFill>
            <a:schemeClr val="bg1"/>
          </a:solidFill>
          <a:ln w="9525">
            <a:noFill/>
            <a:miter lim="800000"/>
            <a:headEnd/>
            <a:tailEnd/>
          </a:ln>
          <a:effectLst/>
        </p:spPr>
        <p:txBody>
          <a:bodyPr>
            <a:spAutoFit/>
          </a:bodyPr>
          <a:lstStyle/>
          <a:p>
            <a:pPr>
              <a:spcBef>
                <a:spcPct val="50000"/>
              </a:spcBef>
            </a:pPr>
            <a:r>
              <a:rPr lang="en-US" sz="2000" b="1">
                <a:solidFill>
                  <a:srgbClr val="008000"/>
                </a:solidFill>
                <a:latin typeface="Arial" pitchFamily="34" charset="0"/>
              </a:rPr>
              <a:t>EAP AVIONICS SYSTEM</a:t>
            </a:r>
          </a:p>
        </p:txBody>
      </p:sp>
    </p:spTree>
  </p:cSld>
  <p:clrMapOvr>
    <a:masterClrMapping/>
  </p:clrMapOvr>
  <p:transition spd="slow">
    <p:split orient="vert"/>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02" name="Text Box 2"/>
          <p:cNvSpPr txBox="1">
            <a:spLocks noChangeArrowheads="1"/>
          </p:cNvSpPr>
          <p:nvPr/>
        </p:nvSpPr>
        <p:spPr bwMode="auto">
          <a:xfrm>
            <a:off x="2362200" y="517525"/>
            <a:ext cx="4267200" cy="396875"/>
          </a:xfrm>
          <a:prstGeom prst="rect">
            <a:avLst/>
          </a:prstGeom>
          <a:noFill/>
          <a:ln w="9525">
            <a:noFill/>
            <a:miter lim="800000"/>
            <a:headEnd/>
            <a:tailEnd/>
          </a:ln>
          <a:effectLst/>
        </p:spPr>
        <p:txBody>
          <a:bodyPr>
            <a:spAutoFit/>
          </a:bodyPr>
          <a:lstStyle/>
          <a:p>
            <a:pPr>
              <a:spcBef>
                <a:spcPct val="50000"/>
              </a:spcBef>
            </a:pPr>
            <a:r>
              <a:rPr lang="en-US" sz="2000" b="1" u="sng">
                <a:solidFill>
                  <a:srgbClr val="3333CC"/>
                </a:solidFill>
                <a:latin typeface="Arial" pitchFamily="34" charset="0"/>
              </a:rPr>
              <a:t>TGA -</a:t>
            </a:r>
            <a:r>
              <a:rPr lang="en-US" sz="2000" b="1" u="sng">
                <a:solidFill>
                  <a:srgbClr val="008000"/>
                </a:solidFill>
                <a:latin typeface="Arial" pitchFamily="34" charset="0"/>
              </a:rPr>
              <a:t> WHY PAVE PILLAR</a:t>
            </a:r>
          </a:p>
        </p:txBody>
      </p:sp>
      <p:sp>
        <p:nvSpPr>
          <p:cNvPr id="153603" name="Text Box 3"/>
          <p:cNvSpPr txBox="1">
            <a:spLocks noChangeArrowheads="1"/>
          </p:cNvSpPr>
          <p:nvPr/>
        </p:nvSpPr>
        <p:spPr bwMode="auto">
          <a:xfrm>
            <a:off x="457200" y="1111250"/>
            <a:ext cx="8153400" cy="4451350"/>
          </a:xfrm>
          <a:prstGeom prst="rect">
            <a:avLst/>
          </a:prstGeom>
          <a:noFill/>
          <a:ln w="9525">
            <a:noFill/>
            <a:miter lim="800000"/>
            <a:headEnd/>
            <a:tailEnd/>
          </a:ln>
          <a:effectLst/>
        </p:spPr>
        <p:txBody>
          <a:bodyPr>
            <a:spAutoFit/>
          </a:bodyPr>
          <a:lstStyle/>
          <a:p>
            <a:pPr algn="l">
              <a:lnSpc>
                <a:spcPct val="130000"/>
              </a:lnSpc>
              <a:spcBef>
                <a:spcPct val="50000"/>
              </a:spcBef>
            </a:pPr>
            <a:r>
              <a:rPr lang="en-US" sz="2000" b="1">
                <a:solidFill>
                  <a:srgbClr val="FF5050"/>
                </a:solidFill>
                <a:latin typeface="Arial" pitchFamily="34" charset="0"/>
              </a:rPr>
              <a:t>Pave Pillar is a USAF program to define the requirements and avionics architecture for fighter aircraft of the 1990s</a:t>
            </a:r>
          </a:p>
          <a:p>
            <a:pPr algn="l">
              <a:spcBef>
                <a:spcPct val="50000"/>
              </a:spcBef>
            </a:pPr>
            <a:r>
              <a:rPr lang="en-US" sz="2000" b="1" u="sng">
                <a:solidFill>
                  <a:srgbClr val="3333CC"/>
                </a:solidFill>
                <a:latin typeface="Arial" pitchFamily="34" charset="0"/>
              </a:rPr>
              <a:t>The Program Emphasizes</a:t>
            </a:r>
          </a:p>
          <a:p>
            <a:pPr lvl="1" algn="l">
              <a:spcBef>
                <a:spcPct val="50000"/>
              </a:spcBef>
              <a:buFontTx/>
              <a:buBlip>
                <a:blip r:embed="rId2"/>
              </a:buBlip>
            </a:pPr>
            <a:r>
              <a:rPr lang="en-US" sz="2000" b="1">
                <a:solidFill>
                  <a:srgbClr val="CC00CC"/>
                </a:solidFill>
                <a:latin typeface="Arial" pitchFamily="34" charset="0"/>
              </a:rPr>
              <a:t> Increased Information Fusion</a:t>
            </a:r>
          </a:p>
          <a:p>
            <a:pPr lvl="1" algn="l">
              <a:spcBef>
                <a:spcPct val="50000"/>
              </a:spcBef>
              <a:buFontTx/>
              <a:buBlip>
                <a:blip r:embed="rId2"/>
              </a:buBlip>
            </a:pPr>
            <a:r>
              <a:rPr lang="en-US" sz="2000" b="1">
                <a:solidFill>
                  <a:srgbClr val="D60093"/>
                </a:solidFill>
                <a:latin typeface="Arial" pitchFamily="34" charset="0"/>
              </a:rPr>
              <a:t> Higher levels and complexity of software</a:t>
            </a:r>
          </a:p>
          <a:p>
            <a:pPr lvl="1" algn="l">
              <a:lnSpc>
                <a:spcPct val="70000"/>
              </a:lnSpc>
              <a:spcBef>
                <a:spcPct val="50000"/>
              </a:spcBef>
              <a:buFontTx/>
              <a:buBlip>
                <a:blip r:embed="rId2"/>
              </a:buBlip>
            </a:pPr>
            <a:r>
              <a:rPr lang="en-US" sz="2000" b="1">
                <a:solidFill>
                  <a:srgbClr val="CC00CC"/>
                </a:solidFill>
                <a:latin typeface="Arial" pitchFamily="34" charset="0"/>
              </a:rPr>
              <a:t> Standardization for maintenance simplification</a:t>
            </a:r>
          </a:p>
          <a:p>
            <a:pPr lvl="1" algn="l">
              <a:spcBef>
                <a:spcPct val="50000"/>
              </a:spcBef>
              <a:buFontTx/>
              <a:buBlip>
                <a:blip r:embed="rId2"/>
              </a:buBlip>
            </a:pPr>
            <a:r>
              <a:rPr lang="en-US" sz="2000" b="1">
                <a:solidFill>
                  <a:srgbClr val="008000"/>
                </a:solidFill>
                <a:latin typeface="Arial" pitchFamily="34" charset="0"/>
              </a:rPr>
              <a:t> </a:t>
            </a:r>
            <a:r>
              <a:rPr lang="en-US" sz="2000" b="1">
                <a:solidFill>
                  <a:srgbClr val="FF5050"/>
                </a:solidFill>
                <a:latin typeface="Arial" pitchFamily="34" charset="0"/>
              </a:rPr>
              <a:t>Lower costs</a:t>
            </a:r>
          </a:p>
          <a:p>
            <a:pPr lvl="1" algn="l">
              <a:spcBef>
                <a:spcPct val="50000"/>
              </a:spcBef>
              <a:buFontTx/>
              <a:buBlip>
                <a:blip r:embed="rId2"/>
              </a:buBlip>
            </a:pPr>
            <a:r>
              <a:rPr lang="en-US" sz="2000" b="1">
                <a:solidFill>
                  <a:srgbClr val="3333CC"/>
                </a:solidFill>
                <a:latin typeface="Arial" pitchFamily="34" charset="0"/>
              </a:rPr>
              <a:t> Backward and growth capability while making use of</a:t>
            </a:r>
          </a:p>
          <a:p>
            <a:pPr lvl="1" algn="l">
              <a:spcBef>
                <a:spcPct val="50000"/>
              </a:spcBef>
            </a:pPr>
            <a:r>
              <a:rPr lang="en-US" sz="2000" b="1">
                <a:solidFill>
                  <a:srgbClr val="3333CC"/>
                </a:solidFill>
                <a:latin typeface="Arial" pitchFamily="34" charset="0"/>
              </a:rPr>
              <a:t>   emerging technology – VHSIC, Voice Recognition /synthesis</a:t>
            </a:r>
          </a:p>
          <a:p>
            <a:pPr lvl="1" algn="l">
              <a:spcBef>
                <a:spcPct val="50000"/>
              </a:spcBef>
            </a:pPr>
            <a:r>
              <a:rPr lang="en-US" sz="2000" b="1">
                <a:solidFill>
                  <a:srgbClr val="3333CC"/>
                </a:solidFill>
                <a:latin typeface="Arial" pitchFamily="34" charset="0"/>
              </a:rPr>
              <a:t>   and Artificial Intelligence</a:t>
            </a:r>
          </a:p>
        </p:txBody>
      </p:sp>
      <p:sp>
        <p:nvSpPr>
          <p:cNvPr id="153604" name="Text Box 4"/>
          <p:cNvSpPr txBox="1">
            <a:spLocks noChangeArrowheads="1"/>
          </p:cNvSpPr>
          <p:nvPr/>
        </p:nvSpPr>
        <p:spPr bwMode="auto">
          <a:xfrm>
            <a:off x="7239000" y="5943600"/>
            <a:ext cx="1447800" cy="396875"/>
          </a:xfrm>
          <a:prstGeom prst="rect">
            <a:avLst/>
          </a:prstGeom>
          <a:noFill/>
          <a:ln w="9525">
            <a:noFill/>
            <a:miter lim="800000"/>
            <a:headEnd/>
            <a:tailEnd/>
          </a:ln>
          <a:effectLst/>
        </p:spPr>
        <p:txBody>
          <a:bodyPr>
            <a:spAutoFit/>
          </a:bodyPr>
          <a:lstStyle/>
          <a:p>
            <a:pPr>
              <a:spcBef>
                <a:spcPct val="50000"/>
              </a:spcBef>
            </a:pPr>
            <a:r>
              <a:rPr lang="en-US" sz="2000" b="1">
                <a:solidFill>
                  <a:srgbClr val="008000"/>
                </a:solidFill>
                <a:latin typeface="Arial" pitchFamily="34" charset="0"/>
              </a:rPr>
              <a:t>Contd…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Text Box 2"/>
          <p:cNvSpPr txBox="1">
            <a:spLocks noChangeArrowheads="1"/>
          </p:cNvSpPr>
          <p:nvPr/>
        </p:nvSpPr>
        <p:spPr bwMode="auto">
          <a:xfrm>
            <a:off x="2362200" y="517525"/>
            <a:ext cx="4267200" cy="396875"/>
          </a:xfrm>
          <a:prstGeom prst="rect">
            <a:avLst/>
          </a:prstGeom>
          <a:noFill/>
          <a:ln w="9525">
            <a:noFill/>
            <a:miter lim="800000"/>
            <a:headEnd/>
            <a:tailEnd/>
          </a:ln>
          <a:effectLst/>
        </p:spPr>
        <p:txBody>
          <a:bodyPr>
            <a:spAutoFit/>
          </a:bodyPr>
          <a:lstStyle/>
          <a:p>
            <a:pPr>
              <a:spcBef>
                <a:spcPct val="50000"/>
              </a:spcBef>
            </a:pPr>
            <a:r>
              <a:rPr lang="en-US" sz="2000" b="1" u="sng">
                <a:solidFill>
                  <a:srgbClr val="3333CC"/>
                </a:solidFill>
                <a:latin typeface="Arial" pitchFamily="34" charset="0"/>
              </a:rPr>
              <a:t>TGA -</a:t>
            </a:r>
            <a:r>
              <a:rPr lang="en-US" sz="2000" b="1" u="sng">
                <a:solidFill>
                  <a:srgbClr val="008000"/>
                </a:solidFill>
                <a:latin typeface="Arial" pitchFamily="34" charset="0"/>
              </a:rPr>
              <a:t> WHY PAVE PILLAR</a:t>
            </a:r>
          </a:p>
        </p:txBody>
      </p:sp>
      <p:sp>
        <p:nvSpPr>
          <p:cNvPr id="154627" name="Text Box 3"/>
          <p:cNvSpPr txBox="1">
            <a:spLocks noChangeArrowheads="1"/>
          </p:cNvSpPr>
          <p:nvPr/>
        </p:nvSpPr>
        <p:spPr bwMode="auto">
          <a:xfrm>
            <a:off x="533400" y="1139825"/>
            <a:ext cx="8229600" cy="5337175"/>
          </a:xfrm>
          <a:prstGeom prst="rect">
            <a:avLst/>
          </a:prstGeom>
          <a:noFill/>
          <a:ln w="9525">
            <a:noFill/>
            <a:miter lim="800000"/>
            <a:headEnd/>
            <a:tailEnd/>
          </a:ln>
          <a:effectLst/>
        </p:spPr>
        <p:txBody>
          <a:bodyPr>
            <a:spAutoFit/>
          </a:bodyPr>
          <a:lstStyle/>
          <a:p>
            <a:pPr algn="l">
              <a:lnSpc>
                <a:spcPct val="115000"/>
              </a:lnSpc>
              <a:spcBef>
                <a:spcPct val="50000"/>
              </a:spcBef>
              <a:buFontTx/>
              <a:buBlip>
                <a:blip r:embed="rId2"/>
              </a:buBlip>
            </a:pPr>
            <a:r>
              <a:rPr lang="en-US" sz="2000" b="1">
                <a:solidFill>
                  <a:srgbClr val="3333CC"/>
                </a:solidFill>
                <a:latin typeface="Arial" pitchFamily="34" charset="0"/>
              </a:rPr>
              <a:t> Provides capability for rapid flow of data in, through and from</a:t>
            </a:r>
          </a:p>
          <a:p>
            <a:pPr algn="l">
              <a:lnSpc>
                <a:spcPct val="115000"/>
              </a:lnSpc>
              <a:spcBef>
                <a:spcPct val="50000"/>
              </a:spcBef>
            </a:pPr>
            <a:r>
              <a:rPr lang="en-US" sz="2000" b="1">
                <a:solidFill>
                  <a:srgbClr val="3333CC"/>
                </a:solidFill>
                <a:latin typeface="Arial" pitchFamily="34" charset="0"/>
              </a:rPr>
              <a:t>    the system as well as between and within the system</a:t>
            </a:r>
          </a:p>
          <a:p>
            <a:pPr algn="l">
              <a:lnSpc>
                <a:spcPct val="115000"/>
              </a:lnSpc>
              <a:spcBef>
                <a:spcPct val="50000"/>
              </a:spcBef>
              <a:buFontTx/>
              <a:buBlip>
                <a:blip r:embed="rId2"/>
              </a:buBlip>
            </a:pPr>
            <a:r>
              <a:rPr lang="en-US" sz="2000" b="1">
                <a:solidFill>
                  <a:srgbClr val="008000"/>
                </a:solidFill>
                <a:latin typeface="Arial" pitchFamily="34" charset="0"/>
              </a:rPr>
              <a:t> </a:t>
            </a:r>
            <a:r>
              <a:rPr lang="en-US" sz="2000" b="1">
                <a:solidFill>
                  <a:srgbClr val="FF5050"/>
                </a:solidFill>
                <a:latin typeface="Arial" pitchFamily="34" charset="0"/>
              </a:rPr>
              <a:t>Higher levels of avionics integration and resource sharing of</a:t>
            </a:r>
          </a:p>
          <a:p>
            <a:pPr algn="l">
              <a:lnSpc>
                <a:spcPct val="115000"/>
              </a:lnSpc>
              <a:spcBef>
                <a:spcPct val="50000"/>
              </a:spcBef>
            </a:pPr>
            <a:r>
              <a:rPr lang="en-US" sz="2000" b="1">
                <a:solidFill>
                  <a:srgbClr val="FF5050"/>
                </a:solidFill>
                <a:latin typeface="Arial" pitchFamily="34" charset="0"/>
              </a:rPr>
              <a:t>   sensor and computational capabilities</a:t>
            </a:r>
          </a:p>
          <a:p>
            <a:pPr algn="l">
              <a:lnSpc>
                <a:spcPct val="115000"/>
              </a:lnSpc>
              <a:spcBef>
                <a:spcPct val="50000"/>
              </a:spcBef>
              <a:buFontTx/>
              <a:buBlip>
                <a:blip r:embed="rId2"/>
              </a:buBlip>
            </a:pPr>
            <a:r>
              <a:rPr lang="en-US" sz="2000" b="1">
                <a:solidFill>
                  <a:srgbClr val="008000"/>
                </a:solidFill>
                <a:latin typeface="Arial" pitchFamily="34" charset="0"/>
              </a:rPr>
              <a:t> </a:t>
            </a:r>
            <a:r>
              <a:rPr lang="en-US" sz="2000" b="1">
                <a:solidFill>
                  <a:srgbClr val="993300"/>
                </a:solidFill>
                <a:latin typeface="Arial" pitchFamily="34" charset="0"/>
              </a:rPr>
              <a:t>Pilot plays the role of a </a:t>
            </a:r>
            <a:r>
              <a:rPr lang="en-US" sz="2000" b="1" i="1">
                <a:solidFill>
                  <a:srgbClr val="009900"/>
                </a:solidFill>
                <a:latin typeface="Arial" pitchFamily="34" charset="0"/>
              </a:rPr>
              <a:t>WEAPON SYSTEM MANAGER</a:t>
            </a:r>
            <a:r>
              <a:rPr lang="en-US" sz="2000" b="1">
                <a:solidFill>
                  <a:srgbClr val="993300"/>
                </a:solidFill>
                <a:latin typeface="Arial" pitchFamily="34" charset="0"/>
              </a:rPr>
              <a:t> as</a:t>
            </a:r>
          </a:p>
          <a:p>
            <a:pPr algn="l">
              <a:lnSpc>
                <a:spcPct val="115000"/>
              </a:lnSpc>
              <a:spcBef>
                <a:spcPct val="50000"/>
              </a:spcBef>
            </a:pPr>
            <a:r>
              <a:rPr lang="en-US" sz="2000" b="1">
                <a:solidFill>
                  <a:srgbClr val="993300"/>
                </a:solidFill>
                <a:latin typeface="Arial" pitchFamily="34" charset="0"/>
              </a:rPr>
              <a:t>   opposed to  subsystem operator/information integrator</a:t>
            </a:r>
          </a:p>
          <a:p>
            <a:pPr algn="l">
              <a:lnSpc>
                <a:spcPct val="115000"/>
              </a:lnSpc>
              <a:spcBef>
                <a:spcPct val="50000"/>
              </a:spcBef>
              <a:buFontTx/>
              <a:buBlip>
                <a:blip r:embed="rId2"/>
              </a:buBlip>
            </a:pPr>
            <a:r>
              <a:rPr lang="en-US" sz="2000" b="1">
                <a:solidFill>
                  <a:srgbClr val="CC00CC"/>
                </a:solidFill>
                <a:latin typeface="Arial" pitchFamily="34" charset="0"/>
              </a:rPr>
              <a:t> Able to sustain operations with minimal support, fly successful</a:t>
            </a:r>
          </a:p>
          <a:p>
            <a:pPr algn="l">
              <a:lnSpc>
                <a:spcPct val="115000"/>
              </a:lnSpc>
              <a:spcBef>
                <a:spcPct val="50000"/>
              </a:spcBef>
            </a:pPr>
            <a:r>
              <a:rPr lang="en-US" sz="2000" b="1">
                <a:solidFill>
                  <a:srgbClr val="CC00CC"/>
                </a:solidFill>
                <a:latin typeface="Arial" pitchFamily="34" charset="0"/>
              </a:rPr>
              <a:t>    mission day and night in any type of weather </a:t>
            </a:r>
          </a:p>
          <a:p>
            <a:pPr algn="l">
              <a:lnSpc>
                <a:spcPct val="115000"/>
              </a:lnSpc>
              <a:spcBef>
                <a:spcPct val="50000"/>
              </a:spcBef>
              <a:buFontTx/>
              <a:buBlip>
                <a:blip r:embed="rId2"/>
              </a:buBlip>
            </a:pPr>
            <a:r>
              <a:rPr lang="en-US" sz="2000" b="1">
                <a:solidFill>
                  <a:srgbClr val="FF5050"/>
                </a:solidFill>
                <a:latin typeface="Arial" pitchFamily="34" charset="0"/>
              </a:rPr>
              <a:t> Face a  numerically and technologically advanced enemy</a:t>
            </a:r>
          </a:p>
          <a:p>
            <a:pPr algn="l">
              <a:lnSpc>
                <a:spcPct val="115000"/>
              </a:lnSpc>
              <a:spcBef>
                <a:spcPct val="50000"/>
              </a:spcBef>
            </a:pPr>
            <a:r>
              <a:rPr lang="en-US" sz="2000" b="1">
                <a:solidFill>
                  <a:srgbClr val="FF5050"/>
                </a:solidFill>
                <a:latin typeface="Arial" pitchFamily="34" charset="0"/>
              </a:rPr>
              <a:t>   aircraft  and defensive systems</a:t>
            </a:r>
          </a:p>
          <a:p>
            <a:pPr algn="l">
              <a:lnSpc>
                <a:spcPct val="70000"/>
              </a:lnSpc>
              <a:spcBef>
                <a:spcPct val="50000"/>
              </a:spcBef>
            </a:pPr>
            <a:endParaRPr lang="en-US" sz="2000" b="1">
              <a:solidFill>
                <a:srgbClr val="FF5050"/>
              </a:solidFill>
              <a:latin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5650" name="Text Box 2"/>
          <p:cNvSpPr txBox="1">
            <a:spLocks noChangeArrowheads="1"/>
          </p:cNvSpPr>
          <p:nvPr/>
        </p:nvSpPr>
        <p:spPr bwMode="auto">
          <a:xfrm>
            <a:off x="2057400" y="457200"/>
            <a:ext cx="4648200" cy="396875"/>
          </a:xfrm>
          <a:prstGeom prst="rect">
            <a:avLst/>
          </a:prstGeom>
          <a:noFill/>
          <a:ln w="9525">
            <a:noFill/>
            <a:miter lim="800000"/>
            <a:headEnd/>
            <a:tailEnd/>
          </a:ln>
          <a:effectLst/>
        </p:spPr>
        <p:txBody>
          <a:bodyPr>
            <a:spAutoFit/>
          </a:bodyPr>
          <a:lstStyle/>
          <a:p>
            <a:pPr>
              <a:spcBef>
                <a:spcPct val="50000"/>
              </a:spcBef>
            </a:pPr>
            <a:r>
              <a:rPr lang="en-US" sz="2000" b="1" u="sng">
                <a:solidFill>
                  <a:srgbClr val="3333CC"/>
                </a:solidFill>
                <a:latin typeface="Arial" pitchFamily="34" charset="0"/>
              </a:rPr>
              <a:t>TGA - </a:t>
            </a:r>
            <a:r>
              <a:rPr lang="en-US" sz="2000" b="1" u="sng">
                <a:solidFill>
                  <a:srgbClr val="008000"/>
                </a:solidFill>
                <a:latin typeface="Arial" pitchFamily="34" charset="0"/>
              </a:rPr>
              <a:t>PAVE PILLAR</a:t>
            </a:r>
          </a:p>
        </p:txBody>
      </p:sp>
      <p:sp>
        <p:nvSpPr>
          <p:cNvPr id="155651" name="Oval 3"/>
          <p:cNvSpPr>
            <a:spLocks noChangeArrowheads="1"/>
          </p:cNvSpPr>
          <p:nvPr/>
        </p:nvSpPr>
        <p:spPr bwMode="auto">
          <a:xfrm>
            <a:off x="3048000" y="1295400"/>
            <a:ext cx="4267200" cy="4038600"/>
          </a:xfrm>
          <a:prstGeom prst="ellipse">
            <a:avLst/>
          </a:prstGeom>
          <a:noFill/>
          <a:ln w="9525">
            <a:noFill/>
            <a:round/>
            <a:headEnd/>
            <a:tailEnd/>
          </a:ln>
          <a:effectLst/>
        </p:spPr>
        <p:txBody>
          <a:bodyPr wrap="none" anchor="ctr">
            <a:spAutoFit/>
          </a:bodyPr>
          <a:lstStyle/>
          <a:p>
            <a:endParaRPr lang="en-US"/>
          </a:p>
        </p:txBody>
      </p:sp>
      <p:sp>
        <p:nvSpPr>
          <p:cNvPr id="155652" name="Oval 4"/>
          <p:cNvSpPr>
            <a:spLocks noChangeArrowheads="1"/>
          </p:cNvSpPr>
          <p:nvPr/>
        </p:nvSpPr>
        <p:spPr bwMode="auto">
          <a:xfrm>
            <a:off x="1828800" y="1066800"/>
            <a:ext cx="4953000" cy="4648200"/>
          </a:xfrm>
          <a:prstGeom prst="ellipse">
            <a:avLst/>
          </a:prstGeom>
          <a:noFill/>
          <a:ln w="57150">
            <a:solidFill>
              <a:srgbClr val="FF6600"/>
            </a:solidFill>
            <a:round/>
            <a:headEnd/>
            <a:tailEnd/>
          </a:ln>
          <a:effectLst/>
        </p:spPr>
        <p:txBody>
          <a:bodyPr anchor="ctr">
            <a:spAutoFit/>
          </a:bodyPr>
          <a:lstStyle/>
          <a:p>
            <a:endParaRPr lang="en-US"/>
          </a:p>
        </p:txBody>
      </p:sp>
      <p:sp>
        <p:nvSpPr>
          <p:cNvPr id="155653" name="Oval 5"/>
          <p:cNvSpPr>
            <a:spLocks noChangeArrowheads="1"/>
          </p:cNvSpPr>
          <p:nvPr/>
        </p:nvSpPr>
        <p:spPr bwMode="auto">
          <a:xfrm>
            <a:off x="3657600" y="2743200"/>
            <a:ext cx="1219200" cy="990600"/>
          </a:xfrm>
          <a:prstGeom prst="ellipse">
            <a:avLst/>
          </a:prstGeom>
          <a:noFill/>
          <a:ln w="57150">
            <a:solidFill>
              <a:srgbClr val="008000"/>
            </a:solidFill>
            <a:round/>
            <a:headEnd/>
            <a:tailEnd/>
          </a:ln>
          <a:effectLst/>
        </p:spPr>
        <p:txBody>
          <a:bodyPr wrap="none" anchor="ctr">
            <a:spAutoFit/>
          </a:bodyPr>
          <a:lstStyle/>
          <a:p>
            <a:endParaRPr lang="en-US"/>
          </a:p>
        </p:txBody>
      </p:sp>
      <p:sp>
        <p:nvSpPr>
          <p:cNvPr id="155654" name="Text Box 6"/>
          <p:cNvSpPr txBox="1">
            <a:spLocks noChangeArrowheads="1"/>
          </p:cNvSpPr>
          <p:nvPr/>
        </p:nvSpPr>
        <p:spPr bwMode="auto">
          <a:xfrm>
            <a:off x="3962400" y="2971800"/>
            <a:ext cx="533400" cy="396875"/>
          </a:xfrm>
          <a:prstGeom prst="rect">
            <a:avLst/>
          </a:prstGeom>
          <a:noFill/>
          <a:ln w="9525">
            <a:noFill/>
            <a:miter lim="800000"/>
            <a:headEnd/>
            <a:tailEnd/>
          </a:ln>
          <a:effectLst/>
        </p:spPr>
        <p:txBody>
          <a:bodyPr>
            <a:spAutoFit/>
          </a:bodyPr>
          <a:lstStyle/>
          <a:p>
            <a:pPr>
              <a:spcBef>
                <a:spcPct val="50000"/>
              </a:spcBef>
            </a:pPr>
            <a:r>
              <a:rPr lang="en-US" sz="2000" b="1">
                <a:solidFill>
                  <a:srgbClr val="008000"/>
                </a:solidFill>
                <a:latin typeface="Arial" pitchFamily="34" charset="0"/>
              </a:rPr>
              <a:t>PP</a:t>
            </a:r>
          </a:p>
        </p:txBody>
      </p:sp>
      <p:sp>
        <p:nvSpPr>
          <p:cNvPr id="155655" name="Line 7"/>
          <p:cNvSpPr>
            <a:spLocks noChangeShapeType="1"/>
          </p:cNvSpPr>
          <p:nvPr/>
        </p:nvSpPr>
        <p:spPr bwMode="auto">
          <a:xfrm>
            <a:off x="2438400" y="1828800"/>
            <a:ext cx="1238250" cy="1214438"/>
          </a:xfrm>
          <a:prstGeom prst="line">
            <a:avLst/>
          </a:prstGeom>
          <a:noFill/>
          <a:ln w="57150">
            <a:solidFill>
              <a:srgbClr val="3333CC"/>
            </a:solidFill>
            <a:round/>
            <a:headEnd/>
            <a:tailEnd/>
          </a:ln>
          <a:effectLst/>
        </p:spPr>
        <p:txBody>
          <a:bodyPr>
            <a:spAutoFit/>
          </a:bodyPr>
          <a:lstStyle/>
          <a:p>
            <a:endParaRPr lang="en-US"/>
          </a:p>
        </p:txBody>
      </p:sp>
      <p:sp>
        <p:nvSpPr>
          <p:cNvPr id="155656" name="Line 8"/>
          <p:cNvSpPr>
            <a:spLocks noChangeShapeType="1"/>
          </p:cNvSpPr>
          <p:nvPr/>
        </p:nvSpPr>
        <p:spPr bwMode="auto">
          <a:xfrm flipV="1">
            <a:off x="4876800" y="1981200"/>
            <a:ext cx="1371600" cy="1219200"/>
          </a:xfrm>
          <a:prstGeom prst="line">
            <a:avLst/>
          </a:prstGeom>
          <a:noFill/>
          <a:ln w="57150">
            <a:solidFill>
              <a:srgbClr val="3333CC"/>
            </a:solidFill>
            <a:round/>
            <a:headEnd/>
            <a:tailEnd/>
          </a:ln>
          <a:effectLst/>
        </p:spPr>
        <p:txBody>
          <a:bodyPr>
            <a:spAutoFit/>
          </a:bodyPr>
          <a:lstStyle/>
          <a:p>
            <a:endParaRPr lang="en-US"/>
          </a:p>
        </p:txBody>
      </p:sp>
      <p:sp>
        <p:nvSpPr>
          <p:cNvPr id="155657" name="Line 9"/>
          <p:cNvSpPr>
            <a:spLocks noChangeShapeType="1"/>
          </p:cNvSpPr>
          <p:nvPr/>
        </p:nvSpPr>
        <p:spPr bwMode="auto">
          <a:xfrm>
            <a:off x="4267200" y="3733800"/>
            <a:ext cx="0" cy="2057400"/>
          </a:xfrm>
          <a:prstGeom prst="line">
            <a:avLst/>
          </a:prstGeom>
          <a:noFill/>
          <a:ln w="57150">
            <a:solidFill>
              <a:srgbClr val="3333CC"/>
            </a:solidFill>
            <a:round/>
            <a:headEnd/>
            <a:tailEnd/>
          </a:ln>
          <a:effectLst/>
        </p:spPr>
        <p:txBody>
          <a:bodyPr>
            <a:spAutoFit/>
          </a:bodyPr>
          <a:lstStyle/>
          <a:p>
            <a:endParaRPr lang="en-US"/>
          </a:p>
        </p:txBody>
      </p:sp>
      <p:sp>
        <p:nvSpPr>
          <p:cNvPr id="155658" name="Text Box 10"/>
          <p:cNvSpPr txBox="1">
            <a:spLocks noChangeArrowheads="1"/>
          </p:cNvSpPr>
          <p:nvPr/>
        </p:nvSpPr>
        <p:spPr bwMode="auto">
          <a:xfrm>
            <a:off x="3124200" y="1600200"/>
            <a:ext cx="2286000" cy="854075"/>
          </a:xfrm>
          <a:prstGeom prst="rect">
            <a:avLst/>
          </a:prstGeom>
          <a:noFill/>
          <a:ln w="9525">
            <a:noFill/>
            <a:miter lim="800000"/>
            <a:headEnd/>
            <a:tailEnd/>
          </a:ln>
          <a:effectLst/>
        </p:spPr>
        <p:txBody>
          <a:bodyPr>
            <a:spAutoFit/>
          </a:bodyPr>
          <a:lstStyle/>
          <a:p>
            <a:pPr>
              <a:spcBef>
                <a:spcPct val="50000"/>
              </a:spcBef>
            </a:pPr>
            <a:r>
              <a:rPr lang="en-US" sz="2000" b="1">
                <a:solidFill>
                  <a:srgbClr val="FF5050"/>
                </a:solidFill>
                <a:latin typeface="Arial" pitchFamily="34" charset="0"/>
              </a:rPr>
              <a:t>Higher</a:t>
            </a:r>
          </a:p>
          <a:p>
            <a:pPr>
              <a:spcBef>
                <a:spcPct val="50000"/>
              </a:spcBef>
            </a:pPr>
            <a:r>
              <a:rPr lang="en-US" sz="2000" b="1">
                <a:solidFill>
                  <a:srgbClr val="FF5050"/>
                </a:solidFill>
                <a:latin typeface="Arial" pitchFamily="34" charset="0"/>
              </a:rPr>
              <a:t>Sustainability</a:t>
            </a:r>
          </a:p>
        </p:txBody>
      </p:sp>
      <p:sp>
        <p:nvSpPr>
          <p:cNvPr id="155659" name="Text Box 11"/>
          <p:cNvSpPr txBox="1">
            <a:spLocks noChangeArrowheads="1"/>
          </p:cNvSpPr>
          <p:nvPr/>
        </p:nvSpPr>
        <p:spPr bwMode="auto">
          <a:xfrm>
            <a:off x="4267200" y="3641725"/>
            <a:ext cx="2286000" cy="854075"/>
          </a:xfrm>
          <a:prstGeom prst="rect">
            <a:avLst/>
          </a:prstGeom>
          <a:noFill/>
          <a:ln w="9525">
            <a:noFill/>
            <a:miter lim="800000"/>
            <a:headEnd/>
            <a:tailEnd/>
          </a:ln>
          <a:effectLst/>
        </p:spPr>
        <p:txBody>
          <a:bodyPr>
            <a:spAutoFit/>
          </a:bodyPr>
          <a:lstStyle/>
          <a:p>
            <a:pPr>
              <a:spcBef>
                <a:spcPct val="50000"/>
              </a:spcBef>
            </a:pPr>
            <a:r>
              <a:rPr lang="en-US" sz="2000" b="1">
                <a:solidFill>
                  <a:schemeClr val="accent2"/>
                </a:solidFill>
                <a:latin typeface="Arial" pitchFamily="34" charset="0"/>
              </a:rPr>
              <a:t>Mission</a:t>
            </a:r>
          </a:p>
          <a:p>
            <a:pPr>
              <a:spcBef>
                <a:spcPct val="50000"/>
              </a:spcBef>
            </a:pPr>
            <a:r>
              <a:rPr lang="en-US" sz="2000" b="1">
                <a:solidFill>
                  <a:schemeClr val="accent2"/>
                </a:solidFill>
                <a:latin typeface="Arial" pitchFamily="34" charset="0"/>
              </a:rPr>
              <a:t>Effectiveness</a:t>
            </a:r>
          </a:p>
        </p:txBody>
      </p:sp>
      <p:sp>
        <p:nvSpPr>
          <p:cNvPr id="155660" name="Text Box 12"/>
          <p:cNvSpPr txBox="1">
            <a:spLocks noChangeArrowheads="1"/>
          </p:cNvSpPr>
          <p:nvPr/>
        </p:nvSpPr>
        <p:spPr bwMode="auto">
          <a:xfrm>
            <a:off x="1981200" y="3581400"/>
            <a:ext cx="2286000" cy="854075"/>
          </a:xfrm>
          <a:prstGeom prst="rect">
            <a:avLst/>
          </a:prstGeom>
          <a:noFill/>
          <a:ln w="9525">
            <a:noFill/>
            <a:miter lim="800000"/>
            <a:headEnd/>
            <a:tailEnd/>
          </a:ln>
          <a:effectLst/>
        </p:spPr>
        <p:txBody>
          <a:bodyPr>
            <a:spAutoFit/>
          </a:bodyPr>
          <a:lstStyle/>
          <a:p>
            <a:pPr>
              <a:spcBef>
                <a:spcPct val="50000"/>
              </a:spcBef>
            </a:pPr>
            <a:r>
              <a:rPr lang="en-US" sz="2000" b="1">
                <a:solidFill>
                  <a:srgbClr val="D60093"/>
                </a:solidFill>
                <a:latin typeface="Arial" pitchFamily="34" charset="0"/>
              </a:rPr>
              <a:t>Lower </a:t>
            </a:r>
          </a:p>
          <a:p>
            <a:pPr>
              <a:spcBef>
                <a:spcPct val="50000"/>
              </a:spcBef>
            </a:pPr>
            <a:r>
              <a:rPr lang="en-US" sz="2000" b="1">
                <a:solidFill>
                  <a:srgbClr val="D60093"/>
                </a:solidFill>
                <a:latin typeface="Arial" pitchFamily="34" charset="0"/>
              </a:rPr>
              <a:t>LCC</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6674" name="Text Box 2"/>
          <p:cNvSpPr txBox="1">
            <a:spLocks noChangeArrowheads="1"/>
          </p:cNvSpPr>
          <p:nvPr/>
        </p:nvSpPr>
        <p:spPr bwMode="auto">
          <a:xfrm>
            <a:off x="1981200" y="517525"/>
            <a:ext cx="5029200" cy="396875"/>
          </a:xfrm>
          <a:prstGeom prst="rect">
            <a:avLst/>
          </a:prstGeom>
          <a:noFill/>
          <a:ln w="9525">
            <a:noFill/>
            <a:miter lim="800000"/>
            <a:headEnd/>
            <a:tailEnd/>
          </a:ln>
          <a:effectLst/>
        </p:spPr>
        <p:txBody>
          <a:bodyPr>
            <a:spAutoFit/>
          </a:bodyPr>
          <a:lstStyle/>
          <a:p>
            <a:pPr>
              <a:spcBef>
                <a:spcPct val="50000"/>
              </a:spcBef>
            </a:pPr>
            <a:r>
              <a:rPr lang="en-US" sz="2000" b="1" u="sng">
                <a:solidFill>
                  <a:srgbClr val="632AD6"/>
                </a:solidFill>
                <a:latin typeface="Arial" pitchFamily="34" charset="0"/>
              </a:rPr>
              <a:t>TGA – </a:t>
            </a:r>
            <a:r>
              <a:rPr lang="en-US" sz="2000" b="1" u="sng">
                <a:solidFill>
                  <a:srgbClr val="008000"/>
                </a:solidFill>
                <a:latin typeface="Arial" pitchFamily="34" charset="0"/>
              </a:rPr>
              <a:t>PAVE PILLAR ARCHITECTURE</a:t>
            </a:r>
          </a:p>
        </p:txBody>
      </p:sp>
      <p:sp>
        <p:nvSpPr>
          <p:cNvPr id="156675" name="Text Box 3"/>
          <p:cNvSpPr txBox="1">
            <a:spLocks noChangeArrowheads="1"/>
          </p:cNvSpPr>
          <p:nvPr/>
        </p:nvSpPr>
        <p:spPr bwMode="auto">
          <a:xfrm>
            <a:off x="0" y="1003300"/>
            <a:ext cx="9144000" cy="5245100"/>
          </a:xfrm>
          <a:prstGeom prst="rect">
            <a:avLst/>
          </a:prstGeom>
          <a:noFill/>
          <a:ln w="12700">
            <a:noFill/>
            <a:miter lim="800000"/>
            <a:headEnd/>
            <a:tailEnd/>
          </a:ln>
          <a:effectLst/>
        </p:spPr>
        <p:txBody>
          <a:bodyPr>
            <a:spAutoFit/>
          </a:bodyPr>
          <a:lstStyle/>
          <a:p>
            <a:pPr lvl="2" algn="just" eaLnBrk="0" hangingPunct="0">
              <a:spcBef>
                <a:spcPct val="50000"/>
              </a:spcBef>
              <a:buFontTx/>
              <a:buBlip>
                <a:blip r:embed="rId2"/>
              </a:buBlip>
            </a:pPr>
            <a:r>
              <a:rPr lang="en-US" sz="2000" b="1">
                <a:solidFill>
                  <a:srgbClr val="FF5050"/>
                </a:solidFill>
                <a:latin typeface="Arial" pitchFamily="34" charset="0"/>
                <a:cs typeface="Times New Roman" pitchFamily="18" charset="0"/>
              </a:rPr>
              <a:t> </a:t>
            </a:r>
            <a:r>
              <a:rPr lang="en-US" sz="2000" b="1">
                <a:solidFill>
                  <a:srgbClr val="0000FF"/>
                </a:solidFill>
                <a:latin typeface="Arial" pitchFamily="34" charset="0"/>
                <a:cs typeface="Times New Roman" pitchFamily="18" charset="0"/>
              </a:rPr>
              <a:t>Component reliability gains</a:t>
            </a:r>
          </a:p>
          <a:p>
            <a:pPr lvl="2" algn="just" eaLnBrk="0" hangingPunct="0">
              <a:spcBef>
                <a:spcPct val="50000"/>
              </a:spcBef>
              <a:buFontTx/>
              <a:buBlip>
                <a:blip r:embed="rId2"/>
              </a:buBlip>
            </a:pPr>
            <a:r>
              <a:rPr lang="en-US" sz="2000" b="1">
                <a:solidFill>
                  <a:srgbClr val="0000FF"/>
                </a:solidFill>
                <a:latin typeface="Arial" pitchFamily="34" charset="0"/>
                <a:cs typeface="Times New Roman" pitchFamily="18" charset="0"/>
              </a:rPr>
              <a:t> Use of redundancy and resource sharing</a:t>
            </a:r>
          </a:p>
          <a:p>
            <a:pPr lvl="2" algn="just" eaLnBrk="0" hangingPunct="0">
              <a:spcBef>
                <a:spcPct val="50000"/>
              </a:spcBef>
              <a:buFontTx/>
              <a:buBlip>
                <a:blip r:embed="rId2"/>
              </a:buBlip>
            </a:pPr>
            <a:r>
              <a:rPr lang="en-US" sz="2000" b="1">
                <a:solidFill>
                  <a:srgbClr val="0000FF"/>
                </a:solidFill>
                <a:latin typeface="Arial" pitchFamily="34" charset="0"/>
                <a:cs typeface="Times New Roman" pitchFamily="18" charset="0"/>
              </a:rPr>
              <a:t> </a:t>
            </a:r>
            <a:r>
              <a:rPr lang="en-US" sz="2000" b="1">
                <a:solidFill>
                  <a:srgbClr val="FF0000"/>
                </a:solidFill>
                <a:latin typeface="Arial" pitchFamily="34" charset="0"/>
                <a:cs typeface="Times New Roman" pitchFamily="18" charset="0"/>
              </a:rPr>
              <a:t>Application of fault tolerance</a:t>
            </a:r>
          </a:p>
          <a:p>
            <a:pPr lvl="2" algn="just" eaLnBrk="0" hangingPunct="0">
              <a:spcBef>
                <a:spcPct val="50000"/>
              </a:spcBef>
              <a:buFontTx/>
              <a:buBlip>
                <a:blip r:embed="rId2"/>
              </a:buBlip>
            </a:pPr>
            <a:r>
              <a:rPr lang="en-US" sz="2000" b="1">
                <a:solidFill>
                  <a:srgbClr val="FF0000"/>
                </a:solidFill>
                <a:latin typeface="Arial" pitchFamily="34" charset="0"/>
                <a:cs typeface="Times New Roman" pitchFamily="18" charset="0"/>
              </a:rPr>
              <a:t> Reduction of maintenance test and repair time</a:t>
            </a:r>
          </a:p>
          <a:p>
            <a:pPr lvl="2" algn="just" eaLnBrk="0" hangingPunct="0">
              <a:spcBef>
                <a:spcPct val="50000"/>
              </a:spcBef>
              <a:buFontTx/>
              <a:buBlip>
                <a:blip r:embed="rId2"/>
              </a:buBlip>
            </a:pPr>
            <a:r>
              <a:rPr lang="en-US" sz="2000" b="1">
                <a:solidFill>
                  <a:srgbClr val="0000FF"/>
                </a:solidFill>
                <a:latin typeface="Arial" pitchFamily="34" charset="0"/>
                <a:cs typeface="Times New Roman" pitchFamily="18" charset="0"/>
              </a:rPr>
              <a:t> Increasing crew station automation </a:t>
            </a:r>
          </a:p>
          <a:p>
            <a:pPr lvl="2" algn="just" eaLnBrk="0" hangingPunct="0">
              <a:spcBef>
                <a:spcPct val="50000"/>
              </a:spcBef>
              <a:buFontTx/>
              <a:buBlip>
                <a:blip r:embed="rId2"/>
              </a:buBlip>
            </a:pPr>
            <a:r>
              <a:rPr lang="en-US" sz="2000" b="1">
                <a:solidFill>
                  <a:srgbClr val="0000FF"/>
                </a:solidFill>
                <a:latin typeface="Arial" pitchFamily="34" charset="0"/>
                <a:cs typeface="Times New Roman" pitchFamily="18" charset="0"/>
              </a:rPr>
              <a:t> Enhancing stealth operation  </a:t>
            </a:r>
          </a:p>
          <a:p>
            <a:pPr lvl="2" algn="just" eaLnBrk="0" hangingPunct="0">
              <a:spcBef>
                <a:spcPct val="50000"/>
              </a:spcBef>
              <a:buFontTx/>
              <a:buBlip>
                <a:blip r:embed="rId2"/>
              </a:buBlip>
            </a:pPr>
            <a:r>
              <a:rPr lang="en-US" sz="2000" b="1">
                <a:solidFill>
                  <a:srgbClr val="0000FF"/>
                </a:solidFill>
                <a:latin typeface="Arial" pitchFamily="34" charset="0"/>
                <a:cs typeface="Times New Roman" pitchFamily="18" charset="0"/>
              </a:rPr>
              <a:t> </a:t>
            </a:r>
            <a:r>
              <a:rPr lang="en-US" sz="2000" b="1">
                <a:solidFill>
                  <a:srgbClr val="FF0000"/>
                </a:solidFill>
                <a:latin typeface="Arial" pitchFamily="34" charset="0"/>
                <a:cs typeface="Times New Roman" pitchFamily="18" charset="0"/>
              </a:rPr>
              <a:t>Wide use of common modules (HW &amp; SW)) </a:t>
            </a:r>
          </a:p>
          <a:p>
            <a:pPr lvl="2" algn="just" eaLnBrk="0" hangingPunct="0">
              <a:spcBef>
                <a:spcPct val="50000"/>
              </a:spcBef>
              <a:buFontTx/>
              <a:buBlip>
                <a:blip r:embed="rId2"/>
              </a:buBlip>
            </a:pPr>
            <a:r>
              <a:rPr lang="en-US" sz="2000" b="1">
                <a:solidFill>
                  <a:srgbClr val="FF0000"/>
                </a:solidFill>
                <a:latin typeface="Arial" pitchFamily="34" charset="0"/>
                <a:cs typeface="Times New Roman" pitchFamily="18" charset="0"/>
              </a:rPr>
              <a:t> Ability to perform in-aircraft test and maintenance of avionics </a:t>
            </a:r>
          </a:p>
          <a:p>
            <a:pPr lvl="2" algn="just" eaLnBrk="0" hangingPunct="0">
              <a:spcBef>
                <a:spcPct val="50000"/>
              </a:spcBef>
              <a:buFontTx/>
              <a:buBlip>
                <a:blip r:embed="rId2"/>
              </a:buBlip>
            </a:pPr>
            <a:r>
              <a:rPr lang="en-US" sz="2000" b="1">
                <a:solidFill>
                  <a:srgbClr val="0000FF"/>
                </a:solidFill>
                <a:latin typeface="Arial" pitchFamily="34" charset="0"/>
                <a:cs typeface="Times New Roman" pitchFamily="18" charset="0"/>
              </a:rPr>
              <a:t> Use of VHSIC technology and </a:t>
            </a:r>
          </a:p>
          <a:p>
            <a:pPr lvl="2" algn="just" eaLnBrk="0" hangingPunct="0">
              <a:lnSpc>
                <a:spcPct val="80000"/>
              </a:lnSpc>
              <a:spcBef>
                <a:spcPct val="50000"/>
              </a:spcBef>
              <a:buFontTx/>
              <a:buBlip>
                <a:blip r:embed="rId2"/>
              </a:buBlip>
            </a:pPr>
            <a:r>
              <a:rPr lang="en-US" sz="2000" b="1">
                <a:solidFill>
                  <a:srgbClr val="0000FF"/>
                </a:solidFill>
                <a:latin typeface="Arial" pitchFamily="34" charset="0"/>
                <a:cs typeface="Times New Roman" pitchFamily="18" charset="0"/>
              </a:rPr>
              <a:t> Capability to operate over extended periods of time at austere,</a:t>
            </a:r>
          </a:p>
          <a:p>
            <a:pPr lvl="2" algn="just" eaLnBrk="0" hangingPunct="0">
              <a:lnSpc>
                <a:spcPct val="80000"/>
              </a:lnSpc>
              <a:spcBef>
                <a:spcPct val="50000"/>
              </a:spcBef>
            </a:pPr>
            <a:r>
              <a:rPr lang="en-US" sz="2000" b="1">
                <a:solidFill>
                  <a:srgbClr val="0000FF"/>
                </a:solidFill>
                <a:latin typeface="Arial" pitchFamily="34" charset="0"/>
                <a:cs typeface="Times New Roman" pitchFamily="18" charset="0"/>
              </a:rPr>
              <a:t>   deployed locations and be maintainable without the Avionics</a:t>
            </a:r>
          </a:p>
          <a:p>
            <a:pPr lvl="2" algn="just" eaLnBrk="0" hangingPunct="0">
              <a:lnSpc>
                <a:spcPct val="80000"/>
              </a:lnSpc>
              <a:spcBef>
                <a:spcPct val="50000"/>
              </a:spcBef>
            </a:pPr>
            <a:r>
              <a:rPr lang="en-US" sz="2000" b="1">
                <a:solidFill>
                  <a:srgbClr val="0000FF"/>
                </a:solidFill>
                <a:latin typeface="Arial" pitchFamily="34" charset="0"/>
                <a:cs typeface="Times New Roman" pitchFamily="18" charset="0"/>
              </a:rPr>
              <a:t>   Intermediate Shop</a:t>
            </a:r>
            <a:endParaRPr lang="en-US" sz="3600" b="1">
              <a:solidFill>
                <a:srgbClr val="0000FF"/>
              </a:solidFill>
              <a:latin typeface="Century Schoolbook"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5170" name="Text Box 2"/>
          <p:cNvSpPr txBox="1">
            <a:spLocks noChangeArrowheads="1"/>
          </p:cNvSpPr>
          <p:nvPr/>
        </p:nvSpPr>
        <p:spPr bwMode="auto">
          <a:xfrm>
            <a:off x="2133600" y="242888"/>
            <a:ext cx="5105400" cy="1357312"/>
          </a:xfrm>
          <a:prstGeom prst="rect">
            <a:avLst/>
          </a:prstGeom>
          <a:noFill/>
          <a:ln w="9525">
            <a:noFill/>
            <a:miter lim="800000"/>
            <a:headEnd/>
            <a:tailEnd/>
          </a:ln>
          <a:effectLst/>
        </p:spPr>
        <p:txBody>
          <a:bodyPr>
            <a:spAutoFit/>
          </a:bodyPr>
          <a:lstStyle/>
          <a:p>
            <a:pPr>
              <a:spcBef>
                <a:spcPct val="0"/>
              </a:spcBef>
            </a:pPr>
            <a:r>
              <a:rPr lang="en-US" sz="4400" b="1">
                <a:solidFill>
                  <a:srgbClr val="FF0000"/>
                </a:solidFill>
                <a:latin typeface="Arial" pitchFamily="34" charset="0"/>
              </a:rPr>
              <a:t>AVIONICS</a:t>
            </a:r>
          </a:p>
          <a:p>
            <a:pPr>
              <a:spcBef>
                <a:spcPct val="50000"/>
              </a:spcBef>
            </a:pPr>
            <a:endParaRPr lang="en-US" sz="2600">
              <a:solidFill>
                <a:srgbClr val="FF0000"/>
              </a:solidFill>
            </a:endParaRPr>
          </a:p>
        </p:txBody>
      </p:sp>
      <p:sp>
        <p:nvSpPr>
          <p:cNvPr id="135171" name="Text Box 3"/>
          <p:cNvSpPr txBox="1">
            <a:spLocks noChangeArrowheads="1"/>
          </p:cNvSpPr>
          <p:nvPr/>
        </p:nvSpPr>
        <p:spPr bwMode="auto">
          <a:xfrm>
            <a:off x="533400" y="838200"/>
            <a:ext cx="2209800" cy="366713"/>
          </a:xfrm>
          <a:prstGeom prst="rect">
            <a:avLst/>
          </a:prstGeom>
          <a:noFill/>
          <a:ln w="9525">
            <a:noFill/>
            <a:miter lim="800000"/>
            <a:headEnd/>
            <a:tailEnd/>
          </a:ln>
          <a:effectLst/>
        </p:spPr>
        <p:txBody>
          <a:bodyPr>
            <a:spAutoFit/>
          </a:bodyPr>
          <a:lstStyle/>
          <a:p>
            <a:pPr>
              <a:spcBef>
                <a:spcPct val="50000"/>
              </a:spcBef>
            </a:pPr>
            <a:r>
              <a:rPr lang="en-US" sz="1800" b="1" u="sng">
                <a:solidFill>
                  <a:srgbClr val="0000FF"/>
                </a:solidFill>
                <a:latin typeface="Arial" pitchFamily="34" charset="0"/>
              </a:rPr>
              <a:t>DEFINITION</a:t>
            </a:r>
          </a:p>
        </p:txBody>
      </p:sp>
      <p:sp>
        <p:nvSpPr>
          <p:cNvPr id="135172" name="Text Box 4"/>
          <p:cNvSpPr txBox="1">
            <a:spLocks noChangeArrowheads="1"/>
          </p:cNvSpPr>
          <p:nvPr/>
        </p:nvSpPr>
        <p:spPr bwMode="auto">
          <a:xfrm>
            <a:off x="400050" y="1428750"/>
            <a:ext cx="8458200" cy="2441575"/>
          </a:xfrm>
          <a:prstGeom prst="rect">
            <a:avLst/>
          </a:prstGeom>
          <a:noFill/>
          <a:ln w="9525">
            <a:noFill/>
            <a:miter lim="800000"/>
            <a:headEnd/>
            <a:tailEnd/>
          </a:ln>
          <a:effectLst/>
        </p:spPr>
        <p:txBody>
          <a:bodyPr>
            <a:spAutoFit/>
          </a:bodyPr>
          <a:lstStyle/>
          <a:p>
            <a:pPr algn="l" eaLnBrk="0" hangingPunct="0">
              <a:spcBef>
                <a:spcPct val="50000"/>
              </a:spcBef>
            </a:pPr>
            <a:r>
              <a:rPr lang="en-US" sz="2800" b="1">
                <a:solidFill>
                  <a:srgbClr val="006600"/>
                </a:solidFill>
                <a:latin typeface="Arial" pitchFamily="34" charset="0"/>
              </a:rPr>
              <a:t>Avionics :	</a:t>
            </a:r>
            <a:r>
              <a:rPr lang="en-US" sz="2800">
                <a:solidFill>
                  <a:srgbClr val="006600"/>
                </a:solidFill>
                <a:latin typeface="Arial" pitchFamily="34" charset="0"/>
              </a:rPr>
              <a:t> </a:t>
            </a:r>
            <a:r>
              <a:rPr lang="en-US" sz="2800" b="1">
                <a:solidFill>
                  <a:srgbClr val="006600"/>
                </a:solidFill>
                <a:latin typeface="Arial" pitchFamily="34" charset="0"/>
              </a:rPr>
              <a:t>Avi</a:t>
            </a:r>
            <a:r>
              <a:rPr lang="en-US" sz="2800">
                <a:solidFill>
                  <a:srgbClr val="006600"/>
                </a:solidFill>
                <a:latin typeface="Arial" pitchFamily="34" charset="0"/>
              </a:rPr>
              <a:t>ation Electr</a:t>
            </a:r>
            <a:r>
              <a:rPr lang="en-US" sz="2800" b="1">
                <a:solidFill>
                  <a:srgbClr val="006600"/>
                </a:solidFill>
                <a:latin typeface="Arial" pitchFamily="34" charset="0"/>
              </a:rPr>
              <a:t>onics</a:t>
            </a:r>
          </a:p>
          <a:p>
            <a:pPr algn="just" eaLnBrk="0" hangingPunct="0">
              <a:spcBef>
                <a:spcPct val="50000"/>
              </a:spcBef>
            </a:pPr>
            <a:r>
              <a:rPr lang="en-US" sz="2800" b="1">
                <a:solidFill>
                  <a:srgbClr val="006600"/>
                </a:solidFill>
                <a:latin typeface="Arial" pitchFamily="34" charset="0"/>
              </a:rPr>
              <a:t>Avionics :  </a:t>
            </a:r>
            <a:r>
              <a:rPr lang="en-US" sz="2800">
                <a:solidFill>
                  <a:srgbClr val="006600"/>
                </a:solidFill>
                <a:latin typeface="Arial" pitchFamily="34" charset="0"/>
              </a:rPr>
              <a:t>All electronic and electromechanical systems and subsystems (hardware and software) installed in an aircraft or attached to it.                  (MIL-1553A-HDBK)</a:t>
            </a:r>
            <a:endParaRPr lang="en-US" sz="2800" b="1">
              <a:solidFill>
                <a:srgbClr val="006600"/>
              </a:solidFill>
              <a:latin typeface="Arial" pitchFamily="34" charset="0"/>
            </a:endParaRPr>
          </a:p>
        </p:txBody>
      </p:sp>
      <p:sp>
        <p:nvSpPr>
          <p:cNvPr id="135173" name="Text Box 5"/>
          <p:cNvSpPr txBox="1">
            <a:spLocks noChangeArrowheads="1"/>
          </p:cNvSpPr>
          <p:nvPr/>
        </p:nvSpPr>
        <p:spPr bwMode="auto">
          <a:xfrm>
            <a:off x="457200" y="4171950"/>
            <a:ext cx="8382000" cy="1844675"/>
          </a:xfrm>
          <a:prstGeom prst="rect">
            <a:avLst/>
          </a:prstGeom>
          <a:noFill/>
          <a:ln w="9525">
            <a:noFill/>
            <a:miter lim="800000"/>
            <a:headEnd/>
            <a:tailEnd/>
          </a:ln>
          <a:effectLst/>
        </p:spPr>
        <p:txBody>
          <a:bodyPr>
            <a:spAutoFit/>
          </a:bodyPr>
          <a:lstStyle/>
          <a:p>
            <a:pPr algn="just">
              <a:lnSpc>
                <a:spcPct val="120000"/>
              </a:lnSpc>
              <a:spcBef>
                <a:spcPct val="50000"/>
              </a:spcBef>
            </a:pPr>
            <a:r>
              <a:rPr lang="en-US" sz="2000" b="1">
                <a:solidFill>
                  <a:srgbClr val="008000"/>
                </a:solidFill>
                <a:latin typeface="Arial" pitchFamily="34" charset="0"/>
              </a:rPr>
              <a:t>     </a:t>
            </a:r>
            <a:r>
              <a:rPr lang="en-US" b="1">
                <a:solidFill>
                  <a:srgbClr val="008000"/>
                </a:solidFill>
                <a:latin typeface="Arial" pitchFamily="34" charset="0"/>
              </a:rPr>
              <a:t>Avionics has become an equal partner and is    surpassing aircraft  structures and propulsion in    terms of cost and its mission effectiveness of modern    aircraft</a:t>
            </a:r>
          </a:p>
        </p:txBody>
      </p:sp>
    </p:spTree>
  </p:cSld>
  <p:clrMapOvr>
    <a:masterClrMapping/>
  </p:clrMapOvr>
  <p:transition spd="slow">
    <p:split orient="vert"/>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7698" name="Text Box 1026"/>
          <p:cNvSpPr txBox="1">
            <a:spLocks noChangeArrowheads="1"/>
          </p:cNvSpPr>
          <p:nvPr/>
        </p:nvSpPr>
        <p:spPr bwMode="auto">
          <a:xfrm>
            <a:off x="2209800" y="441325"/>
            <a:ext cx="4572000" cy="396875"/>
          </a:xfrm>
          <a:prstGeom prst="rect">
            <a:avLst/>
          </a:prstGeom>
          <a:noFill/>
          <a:ln w="9525">
            <a:noFill/>
            <a:miter lim="800000"/>
            <a:headEnd/>
            <a:tailEnd/>
          </a:ln>
          <a:effectLst/>
        </p:spPr>
        <p:txBody>
          <a:bodyPr>
            <a:spAutoFit/>
          </a:bodyPr>
          <a:lstStyle/>
          <a:p>
            <a:pPr>
              <a:spcBef>
                <a:spcPct val="50000"/>
              </a:spcBef>
            </a:pPr>
            <a:r>
              <a:rPr lang="en-US" sz="2000" b="1" u="sng">
                <a:solidFill>
                  <a:srgbClr val="3333CC"/>
                </a:solidFill>
                <a:latin typeface="Arial" pitchFamily="34" charset="0"/>
              </a:rPr>
              <a:t>FTGA - </a:t>
            </a:r>
            <a:r>
              <a:rPr lang="en-US" sz="2000" b="1" u="sng">
                <a:solidFill>
                  <a:srgbClr val="008000"/>
                </a:solidFill>
                <a:latin typeface="Arial" pitchFamily="34" charset="0"/>
              </a:rPr>
              <a:t>WHY PAVE PACE</a:t>
            </a:r>
          </a:p>
        </p:txBody>
      </p:sp>
      <p:sp>
        <p:nvSpPr>
          <p:cNvPr id="157699" name="Text Box 1027"/>
          <p:cNvSpPr txBox="1">
            <a:spLocks noChangeArrowheads="1"/>
          </p:cNvSpPr>
          <p:nvPr/>
        </p:nvSpPr>
        <p:spPr bwMode="auto">
          <a:xfrm>
            <a:off x="152400" y="838200"/>
            <a:ext cx="8229600" cy="396875"/>
          </a:xfrm>
          <a:prstGeom prst="rect">
            <a:avLst/>
          </a:prstGeom>
          <a:noFill/>
          <a:ln w="9525">
            <a:noFill/>
            <a:miter lim="800000"/>
            <a:headEnd/>
            <a:tailEnd/>
          </a:ln>
          <a:effectLst/>
        </p:spPr>
        <p:txBody>
          <a:bodyPr>
            <a:spAutoFit/>
          </a:bodyPr>
          <a:lstStyle/>
          <a:p>
            <a:pPr>
              <a:spcBef>
                <a:spcPct val="50000"/>
              </a:spcBef>
            </a:pPr>
            <a:endParaRPr lang="en-US" sz="2000" b="1">
              <a:solidFill>
                <a:srgbClr val="008000"/>
              </a:solidFill>
              <a:latin typeface="Arial" pitchFamily="34" charset="0"/>
            </a:endParaRPr>
          </a:p>
        </p:txBody>
      </p:sp>
      <p:sp>
        <p:nvSpPr>
          <p:cNvPr id="157700" name="Text Box 1028"/>
          <p:cNvSpPr txBox="1">
            <a:spLocks noChangeArrowheads="1"/>
          </p:cNvSpPr>
          <p:nvPr/>
        </p:nvSpPr>
        <p:spPr bwMode="auto">
          <a:xfrm>
            <a:off x="304800" y="898525"/>
            <a:ext cx="8534400" cy="5426075"/>
          </a:xfrm>
          <a:prstGeom prst="rect">
            <a:avLst/>
          </a:prstGeom>
          <a:noFill/>
          <a:ln w="9525">
            <a:noFill/>
            <a:miter lim="800000"/>
            <a:headEnd/>
            <a:tailEnd/>
          </a:ln>
          <a:effectLst/>
        </p:spPr>
        <p:txBody>
          <a:bodyPr>
            <a:spAutoFit/>
          </a:bodyPr>
          <a:lstStyle/>
          <a:p>
            <a:pPr algn="l">
              <a:spcBef>
                <a:spcPct val="50000"/>
              </a:spcBef>
              <a:buFontTx/>
              <a:buBlip>
                <a:blip r:embed="rId2"/>
              </a:buBlip>
            </a:pPr>
            <a:r>
              <a:rPr lang="en-US" sz="2000" b="1">
                <a:solidFill>
                  <a:srgbClr val="008000"/>
                </a:solidFill>
                <a:latin typeface="Arial" pitchFamily="34" charset="0"/>
              </a:rPr>
              <a:t> </a:t>
            </a:r>
            <a:r>
              <a:rPr lang="en-US" sz="2000" b="1">
                <a:solidFill>
                  <a:srgbClr val="3333CC"/>
                </a:solidFill>
                <a:latin typeface="Arial" pitchFamily="34" charset="0"/>
              </a:rPr>
              <a:t>Modularity concepts cuts down the cost of the avionics related to</a:t>
            </a:r>
          </a:p>
          <a:p>
            <a:pPr algn="l">
              <a:spcBef>
                <a:spcPct val="50000"/>
              </a:spcBef>
            </a:pPr>
            <a:r>
              <a:rPr lang="en-US" sz="2000" b="1">
                <a:solidFill>
                  <a:srgbClr val="3333CC"/>
                </a:solidFill>
                <a:latin typeface="Arial" pitchFamily="34" charset="0"/>
              </a:rPr>
              <a:t>    VMS, Mission Processing, PVI and SMS</a:t>
            </a:r>
          </a:p>
          <a:p>
            <a:pPr algn="l">
              <a:spcBef>
                <a:spcPct val="50000"/>
              </a:spcBef>
              <a:buFontTx/>
              <a:buBlip>
                <a:blip r:embed="rId2"/>
              </a:buBlip>
            </a:pPr>
            <a:r>
              <a:rPr lang="en-US" sz="2000" b="1">
                <a:solidFill>
                  <a:srgbClr val="FF5050"/>
                </a:solidFill>
                <a:latin typeface="Arial" pitchFamily="34" charset="0"/>
              </a:rPr>
              <a:t> The sensor costs accounts for 70% of the avionics cost</a:t>
            </a:r>
          </a:p>
          <a:p>
            <a:pPr algn="l">
              <a:spcBef>
                <a:spcPct val="50000"/>
              </a:spcBef>
              <a:buFontTx/>
              <a:buBlip>
                <a:blip r:embed="rId2"/>
              </a:buBlip>
            </a:pPr>
            <a:r>
              <a:rPr lang="en-US" sz="2000" b="1">
                <a:solidFill>
                  <a:srgbClr val="0099FF"/>
                </a:solidFill>
                <a:latin typeface="Arial" pitchFamily="34" charset="0"/>
              </a:rPr>
              <a:t> USAF initiated a study project to cut down the cost of sensors</a:t>
            </a:r>
          </a:p>
          <a:p>
            <a:pPr algn="l">
              <a:spcBef>
                <a:spcPct val="50000"/>
              </a:spcBef>
            </a:pPr>
            <a:r>
              <a:rPr lang="en-US" sz="2000" b="1">
                <a:solidFill>
                  <a:srgbClr val="0099FF"/>
                </a:solidFill>
                <a:latin typeface="Arial" pitchFamily="34" charset="0"/>
              </a:rPr>
              <a:t>   used in the fighter aircraft</a:t>
            </a:r>
          </a:p>
          <a:p>
            <a:pPr algn="l">
              <a:spcBef>
                <a:spcPct val="50000"/>
              </a:spcBef>
              <a:buFontTx/>
              <a:buBlip>
                <a:blip r:embed="rId2"/>
              </a:buBlip>
            </a:pPr>
            <a:r>
              <a:rPr lang="en-US" sz="2000" b="1">
                <a:solidFill>
                  <a:srgbClr val="993300"/>
                </a:solidFill>
                <a:latin typeface="Arial" pitchFamily="34" charset="0"/>
              </a:rPr>
              <a:t> In 1990, Wright Laboratory – McDonnell Aircraft, Boeing aircraft</a:t>
            </a:r>
          </a:p>
          <a:p>
            <a:pPr algn="l">
              <a:spcBef>
                <a:spcPct val="50000"/>
              </a:spcBef>
            </a:pPr>
            <a:r>
              <a:rPr lang="en-US" sz="2000" b="1">
                <a:solidFill>
                  <a:srgbClr val="993300"/>
                </a:solidFill>
                <a:latin typeface="Arial" pitchFamily="34" charset="0"/>
              </a:rPr>
              <a:t>   company and Lockheed launched the Pave Pace Program</a:t>
            </a:r>
          </a:p>
          <a:p>
            <a:pPr algn="l">
              <a:spcBef>
                <a:spcPct val="50000"/>
              </a:spcBef>
              <a:buFontTx/>
              <a:buBlip>
                <a:blip r:embed="rId2"/>
              </a:buBlip>
            </a:pPr>
            <a:r>
              <a:rPr lang="en-US" sz="2000" b="1">
                <a:solidFill>
                  <a:srgbClr val="008000"/>
                </a:solidFill>
                <a:latin typeface="Arial" pitchFamily="34" charset="0"/>
              </a:rPr>
              <a:t> Come with the Concept of Integrated Sensor System(IS</a:t>
            </a:r>
            <a:r>
              <a:rPr lang="en-US" sz="2000" b="1" baseline="30000">
                <a:solidFill>
                  <a:srgbClr val="008000"/>
                </a:solidFill>
                <a:latin typeface="Arial" pitchFamily="34" charset="0"/>
              </a:rPr>
              <a:t>2</a:t>
            </a:r>
            <a:r>
              <a:rPr lang="en-US" sz="2000" b="1">
                <a:solidFill>
                  <a:srgbClr val="008000"/>
                </a:solidFill>
                <a:latin typeface="Arial" pitchFamily="34" charset="0"/>
              </a:rPr>
              <a:t>)</a:t>
            </a:r>
          </a:p>
          <a:p>
            <a:pPr algn="l">
              <a:spcBef>
                <a:spcPct val="50000"/>
              </a:spcBef>
              <a:buFontTx/>
              <a:buBlip>
                <a:blip r:embed="rId2"/>
              </a:buBlip>
            </a:pPr>
            <a:r>
              <a:rPr lang="en-US" sz="2000" b="1">
                <a:solidFill>
                  <a:srgbClr val="D60093"/>
                </a:solidFill>
                <a:latin typeface="Arial" pitchFamily="34" charset="0"/>
              </a:rPr>
              <a:t> Pave Pace takes Pave Pillar as a base line standard</a:t>
            </a:r>
          </a:p>
          <a:p>
            <a:pPr algn="l">
              <a:spcBef>
                <a:spcPct val="50000"/>
              </a:spcBef>
              <a:buFontTx/>
              <a:buBlip>
                <a:blip r:embed="rId2"/>
              </a:buBlip>
            </a:pPr>
            <a:r>
              <a:rPr lang="en-US" sz="2000" b="1">
                <a:solidFill>
                  <a:srgbClr val="008000"/>
                </a:solidFill>
                <a:latin typeface="Arial" pitchFamily="34" charset="0"/>
              </a:rPr>
              <a:t> </a:t>
            </a:r>
            <a:r>
              <a:rPr lang="en-US" sz="2000" b="1">
                <a:solidFill>
                  <a:srgbClr val="CC00CC"/>
                </a:solidFill>
                <a:latin typeface="Arial" pitchFamily="34" charset="0"/>
              </a:rPr>
              <a:t>The integration concept extends to the skin of the aircraft –</a:t>
            </a:r>
          </a:p>
          <a:p>
            <a:pPr algn="l">
              <a:spcBef>
                <a:spcPct val="50000"/>
              </a:spcBef>
            </a:pPr>
            <a:r>
              <a:rPr lang="en-US" sz="2000" b="1">
                <a:solidFill>
                  <a:srgbClr val="CC00CC"/>
                </a:solidFill>
                <a:latin typeface="Arial" pitchFamily="34" charset="0"/>
              </a:rPr>
              <a:t>    Integration of the RF &amp; EO sensors</a:t>
            </a:r>
          </a:p>
          <a:p>
            <a:pPr algn="l">
              <a:spcBef>
                <a:spcPct val="50000"/>
              </a:spcBef>
              <a:buFontTx/>
              <a:buBlip>
                <a:blip r:embed="rId2"/>
              </a:buBlip>
            </a:pPr>
            <a:r>
              <a:rPr lang="en-US" sz="2000" b="1">
                <a:solidFill>
                  <a:srgbClr val="008000"/>
                </a:solidFill>
                <a:latin typeface="Arial" pitchFamily="34" charset="0"/>
              </a:rPr>
              <a:t> </a:t>
            </a:r>
            <a:r>
              <a:rPr lang="en-US" sz="2000" b="1">
                <a:solidFill>
                  <a:srgbClr val="FF6699"/>
                </a:solidFill>
                <a:latin typeface="Arial" pitchFamily="34" charset="0"/>
              </a:rPr>
              <a:t> Originally designed for </a:t>
            </a:r>
            <a:r>
              <a:rPr lang="en-US" sz="2000" b="1">
                <a:solidFill>
                  <a:srgbClr val="A50021"/>
                </a:solidFill>
                <a:latin typeface="Arial" pitchFamily="34" charset="0"/>
              </a:rPr>
              <a:t>J</a:t>
            </a:r>
            <a:r>
              <a:rPr lang="en-US" sz="2000" b="1">
                <a:solidFill>
                  <a:srgbClr val="FF6699"/>
                </a:solidFill>
                <a:latin typeface="Arial" pitchFamily="34" charset="0"/>
              </a:rPr>
              <a:t>oint </a:t>
            </a:r>
            <a:r>
              <a:rPr lang="en-US" sz="2000" b="1">
                <a:solidFill>
                  <a:srgbClr val="A50021"/>
                </a:solidFill>
                <a:latin typeface="Arial" pitchFamily="34" charset="0"/>
              </a:rPr>
              <a:t>S</a:t>
            </a:r>
            <a:r>
              <a:rPr lang="en-US" sz="2000" b="1">
                <a:solidFill>
                  <a:srgbClr val="FF6699"/>
                </a:solidFill>
                <a:latin typeface="Arial" pitchFamily="34" charset="0"/>
              </a:rPr>
              <a:t>trike </a:t>
            </a:r>
            <a:r>
              <a:rPr lang="en-US" sz="2000" b="1">
                <a:solidFill>
                  <a:srgbClr val="A50021"/>
                </a:solidFill>
                <a:latin typeface="Arial" pitchFamily="34" charset="0"/>
              </a:rPr>
              <a:t>F</a:t>
            </a:r>
            <a:r>
              <a:rPr lang="en-US" sz="2000" b="1">
                <a:solidFill>
                  <a:srgbClr val="FF6699"/>
                </a:solidFill>
                <a:latin typeface="Arial" pitchFamily="34" charset="0"/>
              </a:rPr>
              <a:t>ighter (</a:t>
            </a:r>
            <a:r>
              <a:rPr lang="en-US" sz="2000" b="1">
                <a:solidFill>
                  <a:srgbClr val="A50021"/>
                </a:solidFill>
                <a:latin typeface="Arial" pitchFamily="34" charset="0"/>
              </a:rPr>
              <a:t>JSF</a:t>
            </a:r>
            <a:r>
              <a:rPr lang="en-US" sz="2000" b="1">
                <a:solidFill>
                  <a:srgbClr val="FF6699"/>
                </a:solidFill>
                <a:latin typeface="Arial" pitchFamily="34" charset="0"/>
              </a:rPr>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8722" name="Picture 2"/>
          <p:cNvPicPr>
            <a:picLocks noChangeAspect="1" noChangeArrowheads="1"/>
          </p:cNvPicPr>
          <p:nvPr/>
        </p:nvPicPr>
        <p:blipFill>
          <a:blip r:embed="rId2" cstate="print"/>
          <a:srcRect/>
          <a:stretch>
            <a:fillRect/>
          </a:stretch>
        </p:blipFill>
        <p:spPr bwMode="auto">
          <a:xfrm>
            <a:off x="609600" y="762000"/>
            <a:ext cx="7848600" cy="5334000"/>
          </a:xfrm>
          <a:prstGeom prst="rect">
            <a:avLst/>
          </a:prstGeom>
          <a:noFill/>
        </p:spPr>
      </p:pic>
      <p:sp>
        <p:nvSpPr>
          <p:cNvPr id="158723" name="Text Box 3"/>
          <p:cNvSpPr txBox="1">
            <a:spLocks noChangeArrowheads="1"/>
          </p:cNvSpPr>
          <p:nvPr/>
        </p:nvSpPr>
        <p:spPr bwMode="auto">
          <a:xfrm>
            <a:off x="1676400" y="136525"/>
            <a:ext cx="5257800" cy="396875"/>
          </a:xfrm>
          <a:prstGeom prst="rect">
            <a:avLst/>
          </a:prstGeom>
          <a:noFill/>
          <a:ln w="9525">
            <a:noFill/>
            <a:miter lim="800000"/>
            <a:headEnd/>
            <a:tailEnd/>
          </a:ln>
          <a:effectLst/>
        </p:spPr>
        <p:txBody>
          <a:bodyPr>
            <a:spAutoFit/>
          </a:bodyPr>
          <a:lstStyle/>
          <a:p>
            <a:pPr>
              <a:spcBef>
                <a:spcPct val="50000"/>
              </a:spcBef>
            </a:pPr>
            <a:r>
              <a:rPr lang="en-US" sz="2000" b="1" u="sng">
                <a:solidFill>
                  <a:srgbClr val="3333CC"/>
                </a:solidFill>
                <a:latin typeface="Arial" pitchFamily="34" charset="0"/>
              </a:rPr>
              <a:t>FTGA –</a:t>
            </a:r>
            <a:r>
              <a:rPr lang="en-US" sz="2000" b="1" u="sng">
                <a:solidFill>
                  <a:srgbClr val="008000"/>
                </a:solidFill>
                <a:latin typeface="Arial" pitchFamily="34" charset="0"/>
              </a:rPr>
              <a:t> PAVE PACE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67936" name="Object 1024"/>
          <p:cNvGraphicFramePr>
            <a:graphicFrameLocks noChangeAspect="1"/>
          </p:cNvGraphicFramePr>
          <p:nvPr/>
        </p:nvGraphicFramePr>
        <p:xfrm>
          <a:off x="381000" y="985838"/>
          <a:ext cx="8077200" cy="5143500"/>
        </p:xfrm>
        <a:graphic>
          <a:graphicData uri="http://schemas.openxmlformats.org/presentationml/2006/ole">
            <p:oleObj spid="_x0000_s167936" name="Picture" r:id="rId3" imgW="5933520" imgH="3625200" progId="Word.Picture.8">
              <p:embed/>
            </p:oleObj>
          </a:graphicData>
        </a:graphic>
      </p:graphicFrame>
      <p:sp>
        <p:nvSpPr>
          <p:cNvPr id="142339" name="Text Box 1027"/>
          <p:cNvSpPr txBox="1">
            <a:spLocks noChangeArrowheads="1"/>
          </p:cNvSpPr>
          <p:nvPr/>
        </p:nvSpPr>
        <p:spPr bwMode="auto">
          <a:xfrm>
            <a:off x="1752600" y="517525"/>
            <a:ext cx="5029200" cy="396875"/>
          </a:xfrm>
          <a:prstGeom prst="rect">
            <a:avLst/>
          </a:prstGeom>
          <a:noFill/>
          <a:ln w="9525">
            <a:noFill/>
            <a:miter lim="800000"/>
            <a:headEnd/>
            <a:tailEnd/>
          </a:ln>
          <a:effectLst/>
        </p:spPr>
        <p:txBody>
          <a:bodyPr>
            <a:spAutoFit/>
          </a:bodyPr>
          <a:lstStyle/>
          <a:p>
            <a:pPr>
              <a:spcBef>
                <a:spcPct val="50000"/>
              </a:spcBef>
            </a:pPr>
            <a:r>
              <a:rPr lang="en-US" sz="2000" b="1" u="sng">
                <a:solidFill>
                  <a:srgbClr val="FF0000"/>
                </a:solidFill>
                <a:latin typeface="Arial" pitchFamily="34" charset="0"/>
              </a:rPr>
              <a:t>AVIONICS SYSTEM EVOLUTION</a:t>
            </a:r>
          </a:p>
        </p:txBody>
      </p:sp>
    </p:spTree>
  </p:cSld>
  <p:clrMapOvr>
    <a:masterClrMapping/>
  </p:clrMapOvr>
  <p:transition spd="slow">
    <p:split orient="vert"/>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9746" name="Text Box 1026"/>
          <p:cNvSpPr txBox="1">
            <a:spLocks noChangeArrowheads="1"/>
          </p:cNvSpPr>
          <p:nvPr/>
        </p:nvSpPr>
        <p:spPr bwMode="auto">
          <a:xfrm>
            <a:off x="2209800" y="441325"/>
            <a:ext cx="4191000" cy="396875"/>
          </a:xfrm>
          <a:prstGeom prst="rect">
            <a:avLst/>
          </a:prstGeom>
          <a:noFill/>
          <a:ln w="9525">
            <a:noFill/>
            <a:miter lim="800000"/>
            <a:headEnd/>
            <a:tailEnd/>
          </a:ln>
          <a:effectLst/>
        </p:spPr>
        <p:txBody>
          <a:bodyPr>
            <a:spAutoFit/>
          </a:bodyPr>
          <a:lstStyle/>
          <a:p>
            <a:pPr>
              <a:spcBef>
                <a:spcPct val="50000"/>
              </a:spcBef>
            </a:pPr>
            <a:r>
              <a:rPr lang="en-US" sz="2000" b="1" u="sng">
                <a:solidFill>
                  <a:srgbClr val="008000"/>
                </a:solidFill>
                <a:latin typeface="Arial" pitchFamily="34" charset="0"/>
              </a:rPr>
              <a:t>KEY OBSERVATIONS</a:t>
            </a:r>
          </a:p>
        </p:txBody>
      </p:sp>
      <p:sp>
        <p:nvSpPr>
          <p:cNvPr id="159747" name="Text Box 1027"/>
          <p:cNvSpPr txBox="1">
            <a:spLocks noChangeArrowheads="1"/>
          </p:cNvSpPr>
          <p:nvPr/>
        </p:nvSpPr>
        <p:spPr bwMode="auto">
          <a:xfrm>
            <a:off x="990600" y="1676400"/>
            <a:ext cx="7772400" cy="4054475"/>
          </a:xfrm>
          <a:prstGeom prst="rect">
            <a:avLst/>
          </a:prstGeom>
          <a:noFill/>
          <a:ln w="9525">
            <a:noFill/>
            <a:miter lim="800000"/>
            <a:headEnd/>
            <a:tailEnd/>
          </a:ln>
          <a:effectLst/>
        </p:spPr>
        <p:txBody>
          <a:bodyPr>
            <a:spAutoFit/>
          </a:bodyPr>
          <a:lstStyle/>
          <a:p>
            <a:pPr algn="l">
              <a:spcBef>
                <a:spcPct val="50000"/>
              </a:spcBef>
              <a:buFontTx/>
              <a:buBlip>
                <a:blip r:embed="rId2"/>
              </a:buBlip>
            </a:pPr>
            <a:r>
              <a:rPr lang="en-US" sz="2000" b="1">
                <a:solidFill>
                  <a:srgbClr val="008000"/>
                </a:solidFill>
                <a:latin typeface="Arial" pitchFamily="34" charset="0"/>
              </a:rPr>
              <a:t> </a:t>
            </a:r>
            <a:r>
              <a:rPr lang="en-US" sz="2000" b="1">
                <a:solidFill>
                  <a:srgbClr val="FF5050"/>
                </a:solidFill>
                <a:latin typeface="Arial" pitchFamily="34" charset="0"/>
              </a:rPr>
              <a:t>Increased Digitization of Functions</a:t>
            </a:r>
          </a:p>
          <a:p>
            <a:pPr algn="l">
              <a:spcBef>
                <a:spcPct val="50000"/>
              </a:spcBef>
              <a:buFontTx/>
              <a:buBlip>
                <a:blip r:embed="rId2"/>
              </a:buBlip>
            </a:pPr>
            <a:r>
              <a:rPr lang="en-US" sz="2000" b="1">
                <a:solidFill>
                  <a:srgbClr val="993300"/>
                </a:solidFill>
                <a:latin typeface="Arial" pitchFamily="34" charset="0"/>
              </a:rPr>
              <a:t> Increased sharing and modularization of functions</a:t>
            </a:r>
          </a:p>
          <a:p>
            <a:pPr algn="l">
              <a:spcBef>
                <a:spcPct val="50000"/>
              </a:spcBef>
              <a:buFontTx/>
              <a:buBlip>
                <a:blip r:embed="rId2"/>
              </a:buBlip>
            </a:pPr>
            <a:r>
              <a:rPr lang="en-US" sz="2000" b="1">
                <a:solidFill>
                  <a:srgbClr val="0099FF"/>
                </a:solidFill>
                <a:latin typeface="Arial" pitchFamily="34" charset="0"/>
              </a:rPr>
              <a:t> Integration/ sharing concepts increased to the skin of the</a:t>
            </a:r>
          </a:p>
          <a:p>
            <a:pPr algn="l">
              <a:spcBef>
                <a:spcPct val="50000"/>
              </a:spcBef>
            </a:pPr>
            <a:r>
              <a:rPr lang="en-US" sz="2000" b="1">
                <a:solidFill>
                  <a:srgbClr val="0099FF"/>
                </a:solidFill>
                <a:latin typeface="Arial" pitchFamily="34" charset="0"/>
              </a:rPr>
              <a:t>   aircraft</a:t>
            </a:r>
          </a:p>
          <a:p>
            <a:pPr algn="l">
              <a:spcBef>
                <a:spcPct val="50000"/>
              </a:spcBef>
              <a:buFontTx/>
              <a:buBlip>
                <a:blip r:embed="rId2"/>
              </a:buBlip>
            </a:pPr>
            <a:r>
              <a:rPr lang="en-US" sz="2000" b="1">
                <a:solidFill>
                  <a:srgbClr val="008000"/>
                </a:solidFill>
                <a:latin typeface="Arial" pitchFamily="34" charset="0"/>
              </a:rPr>
              <a:t> </a:t>
            </a:r>
            <a:r>
              <a:rPr lang="en-US" sz="2000" b="1">
                <a:solidFill>
                  <a:srgbClr val="FF6699"/>
                </a:solidFill>
                <a:latin typeface="Arial" pitchFamily="34" charset="0"/>
              </a:rPr>
              <a:t>Functionality has increasingly obtained through software</a:t>
            </a:r>
          </a:p>
          <a:p>
            <a:pPr algn="l">
              <a:spcBef>
                <a:spcPct val="50000"/>
              </a:spcBef>
              <a:buFontTx/>
              <a:buBlip>
                <a:blip r:embed="rId2"/>
              </a:buBlip>
            </a:pPr>
            <a:r>
              <a:rPr lang="en-US" sz="2000" b="1">
                <a:solidFill>
                  <a:srgbClr val="008000"/>
                </a:solidFill>
                <a:latin typeface="Arial" pitchFamily="34" charset="0"/>
              </a:rPr>
              <a:t> </a:t>
            </a:r>
            <a:r>
              <a:rPr lang="en-US" sz="2000" b="1">
                <a:solidFill>
                  <a:srgbClr val="A50021"/>
                </a:solidFill>
                <a:latin typeface="Arial" pitchFamily="34" charset="0"/>
              </a:rPr>
              <a:t>Complex</a:t>
            </a:r>
            <a:r>
              <a:rPr lang="en-US" sz="2000" b="1">
                <a:solidFill>
                  <a:schemeClr val="accent1"/>
                </a:solidFill>
                <a:latin typeface="Arial" pitchFamily="34" charset="0"/>
              </a:rPr>
              <a:t> hardware architecture modules</a:t>
            </a:r>
          </a:p>
          <a:p>
            <a:pPr algn="l">
              <a:spcBef>
                <a:spcPct val="50000"/>
              </a:spcBef>
              <a:buFontTx/>
              <a:buBlip>
                <a:blip r:embed="rId2"/>
              </a:buBlip>
            </a:pPr>
            <a:r>
              <a:rPr lang="en-US" sz="2000" b="1">
                <a:solidFill>
                  <a:srgbClr val="006600"/>
                </a:solidFill>
                <a:latin typeface="Arial" pitchFamily="34" charset="0"/>
              </a:rPr>
              <a:t> Complex software modules</a:t>
            </a:r>
          </a:p>
          <a:p>
            <a:pPr algn="l">
              <a:spcBef>
                <a:spcPct val="50000"/>
              </a:spcBef>
              <a:buFontTx/>
              <a:buBlip>
                <a:blip r:embed="rId2"/>
              </a:buBlip>
            </a:pPr>
            <a:r>
              <a:rPr lang="en-US" sz="2000" b="1">
                <a:solidFill>
                  <a:srgbClr val="008000"/>
                </a:solidFill>
                <a:latin typeface="Arial" pitchFamily="34" charset="0"/>
              </a:rPr>
              <a:t> </a:t>
            </a:r>
            <a:r>
              <a:rPr lang="en-US" sz="2000" b="1">
                <a:solidFill>
                  <a:srgbClr val="FF66CC"/>
                </a:solidFill>
                <a:latin typeface="Arial" pitchFamily="34" charset="0"/>
              </a:rPr>
              <a:t>Increased network complexity and speed</a:t>
            </a:r>
          </a:p>
          <a:p>
            <a:pPr algn="l">
              <a:spcBef>
                <a:spcPct val="50000"/>
              </a:spcBef>
              <a:buFontTx/>
              <a:buBlip>
                <a:blip r:embed="rId2"/>
              </a:buBlip>
            </a:pPr>
            <a:endParaRPr lang="en-US" sz="2000" b="1">
              <a:solidFill>
                <a:srgbClr val="FF66CC"/>
              </a:solidFill>
              <a:latin typeface="Arial" pitchFamily="34" charset="0"/>
            </a:endParaRPr>
          </a:p>
        </p:txBody>
      </p:sp>
      <p:sp>
        <p:nvSpPr>
          <p:cNvPr id="159748" name="Text Box 1028"/>
          <p:cNvSpPr txBox="1">
            <a:spLocks noChangeArrowheads="1"/>
          </p:cNvSpPr>
          <p:nvPr/>
        </p:nvSpPr>
        <p:spPr bwMode="auto">
          <a:xfrm>
            <a:off x="533400" y="974725"/>
            <a:ext cx="6400800" cy="396875"/>
          </a:xfrm>
          <a:prstGeom prst="rect">
            <a:avLst/>
          </a:prstGeom>
          <a:noFill/>
          <a:ln w="9525">
            <a:noFill/>
            <a:miter lim="800000"/>
            <a:headEnd/>
            <a:tailEnd/>
          </a:ln>
          <a:effectLst/>
        </p:spPr>
        <p:txBody>
          <a:bodyPr>
            <a:spAutoFit/>
          </a:bodyPr>
          <a:lstStyle/>
          <a:p>
            <a:pPr algn="l">
              <a:spcBef>
                <a:spcPct val="50000"/>
              </a:spcBef>
            </a:pPr>
            <a:r>
              <a:rPr lang="en-US" sz="2000" b="1" u="sng">
                <a:solidFill>
                  <a:srgbClr val="A50021"/>
                </a:solidFill>
                <a:latin typeface="Arial" pitchFamily="34" charset="0"/>
              </a:rPr>
              <a:t>AVIONICS ARCHITECTURAL EVOLUTION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609600" y="2209800"/>
            <a:ext cx="8153400" cy="3124200"/>
          </a:xfrm>
          <a:ln/>
        </p:spPr>
        <p:txBody>
          <a:bodyPr/>
          <a:lstStyle/>
          <a:p>
            <a:pPr algn="just">
              <a:buClr>
                <a:srgbClr val="99FF66"/>
              </a:buClr>
              <a:buFontTx/>
              <a:buChar char="#"/>
            </a:pPr>
            <a:r>
              <a:rPr lang="en-US" sz="2800" b="1">
                <a:solidFill>
                  <a:srgbClr val="006600"/>
                </a:solidFill>
                <a:latin typeface="Arial" pitchFamily="34" charset="0"/>
              </a:rPr>
              <a:t> It provides a medium for the exchange of </a:t>
            </a:r>
          </a:p>
          <a:p>
            <a:pPr algn="just">
              <a:buClr>
                <a:srgbClr val="99FF66"/>
              </a:buClr>
              <a:buFont typeface="Symbol" pitchFamily="18" charset="2"/>
              <a:buNone/>
            </a:pPr>
            <a:r>
              <a:rPr lang="en-US" sz="2800" b="1">
                <a:solidFill>
                  <a:srgbClr val="006600"/>
                </a:solidFill>
                <a:latin typeface="Arial" pitchFamily="34" charset="0"/>
              </a:rPr>
              <a:t>	 data and information between various </a:t>
            </a:r>
          </a:p>
          <a:p>
            <a:pPr algn="just">
              <a:buFontTx/>
              <a:buNone/>
            </a:pPr>
            <a:r>
              <a:rPr lang="en-US" sz="2800" b="1">
                <a:solidFill>
                  <a:srgbClr val="006600"/>
                </a:solidFill>
                <a:latin typeface="Arial" pitchFamily="34" charset="0"/>
              </a:rPr>
              <a:t>	 Avionics subsystems</a:t>
            </a:r>
          </a:p>
          <a:p>
            <a:pPr algn="just">
              <a:buFontTx/>
              <a:buNone/>
            </a:pPr>
            <a:endParaRPr lang="en-US" sz="2800" b="1">
              <a:solidFill>
                <a:srgbClr val="006600"/>
              </a:solidFill>
              <a:latin typeface="Arial" pitchFamily="34" charset="0"/>
            </a:endParaRPr>
          </a:p>
          <a:p>
            <a:pPr algn="just">
              <a:buClr>
                <a:srgbClr val="99FF66"/>
              </a:buClr>
              <a:buFontTx/>
              <a:buChar char="#"/>
            </a:pPr>
            <a:r>
              <a:rPr lang="en-US" sz="2800" b="1">
                <a:solidFill>
                  <a:srgbClr val="006600"/>
                </a:solidFill>
                <a:latin typeface="Arial" pitchFamily="34" charset="0"/>
              </a:rPr>
              <a:t> </a:t>
            </a:r>
            <a:r>
              <a:rPr lang="en-US" sz="2800" b="1">
                <a:solidFill>
                  <a:srgbClr val="FF0000"/>
                </a:solidFill>
                <a:latin typeface="Arial" pitchFamily="34" charset="0"/>
              </a:rPr>
              <a:t>Integration of Avionics subsystems in </a:t>
            </a:r>
          </a:p>
          <a:p>
            <a:pPr algn="just">
              <a:buFontTx/>
              <a:buNone/>
            </a:pPr>
            <a:r>
              <a:rPr lang="en-US" sz="2800" b="1">
                <a:solidFill>
                  <a:srgbClr val="FF0000"/>
                </a:solidFill>
                <a:latin typeface="Arial" pitchFamily="34" charset="0"/>
              </a:rPr>
              <a:t>	 military or civil aircraft and spacecraft.</a:t>
            </a:r>
          </a:p>
        </p:txBody>
      </p:sp>
      <p:sp>
        <p:nvSpPr>
          <p:cNvPr id="4100" name="Text Box 4" descr="C:\My Documents\present\F-16UAE.jpg"/>
          <p:cNvSpPr txBox="1">
            <a:spLocks noChangeArrowheads="1"/>
          </p:cNvSpPr>
          <p:nvPr/>
        </p:nvSpPr>
        <p:spPr bwMode="auto">
          <a:xfrm>
            <a:off x="685800" y="304800"/>
            <a:ext cx="3962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4101" name="Text Box 5" descr="C:\My Documents\present\F-16UAE.jpg"/>
          <p:cNvSpPr txBox="1">
            <a:spLocks noChangeArrowheads="1"/>
          </p:cNvSpPr>
          <p:nvPr/>
        </p:nvSpPr>
        <p:spPr bwMode="auto">
          <a:xfrm>
            <a:off x="533400" y="3200400"/>
            <a:ext cx="3200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4102" name="WordArt 6" descr="Fish fossil"/>
          <p:cNvSpPr>
            <a:spLocks noChangeArrowheads="1" noChangeShapeType="1" noTextEdit="1"/>
          </p:cNvSpPr>
          <p:nvPr/>
        </p:nvSpPr>
        <p:spPr bwMode="auto">
          <a:xfrm>
            <a:off x="2667000" y="914400"/>
            <a:ext cx="3886200" cy="685800"/>
          </a:xfrm>
          <a:prstGeom prst="rect">
            <a:avLst/>
          </a:prstGeom>
        </p:spPr>
        <p:txBody>
          <a:bodyPr wrap="none" fromWordArt="1">
            <a:prstTxWarp prst="textPlain">
              <a:avLst>
                <a:gd name="adj" fmla="val 50000"/>
              </a:avLst>
            </a:prstTxWarp>
          </a:bodyPr>
          <a:lstStyle/>
          <a:p>
            <a:r>
              <a:rPr lang="en-US" sz="3600" b="1" kern="10">
                <a:ln w="28575">
                  <a:solidFill>
                    <a:srgbClr val="FF0000"/>
                  </a:solidFill>
                  <a:round/>
                  <a:headEnd/>
                  <a:tailEnd/>
                </a:ln>
                <a:blipFill dpi="0" rotWithShape="0">
                  <a:blip r:embed="rId2"/>
                  <a:srcRect/>
                  <a:tile tx="0" ty="0" sx="100000" sy="100000" flip="none" algn="tl"/>
                </a:blipFill>
                <a:effectLst>
                  <a:outerShdw dist="35921" dir="2700000" algn="ctr" rotWithShape="0">
                    <a:srgbClr val="990000"/>
                  </a:outerShdw>
                </a:effectLst>
                <a:latin typeface="Times New Roman"/>
                <a:cs typeface="Times New Roman"/>
              </a:rPr>
              <a:t>Data Bus</a:t>
            </a:r>
          </a:p>
        </p:txBody>
      </p:sp>
    </p:spTree>
  </p:cSld>
  <p:clrMapOvr>
    <a:masterClrMapping/>
  </p:clrMapOvr>
  <p:transition spd="slow">
    <p:split orient="vert"/>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8" name="Rectangle 4"/>
          <p:cNvSpPr>
            <a:spLocks noChangeArrowheads="1"/>
          </p:cNvSpPr>
          <p:nvPr>
            <p:ph type="body" idx="1"/>
          </p:nvPr>
        </p:nvSpPr>
        <p:spPr>
          <a:xfrm>
            <a:off x="685800" y="1676400"/>
            <a:ext cx="8001000" cy="3886200"/>
          </a:xfrm>
          <a:noFill/>
          <a:ln/>
        </p:spPr>
        <p:txBody>
          <a:bodyPr/>
          <a:lstStyle/>
          <a:p>
            <a:pPr algn="just">
              <a:buSzPct val="80000"/>
              <a:buFont typeface="Wingdings" pitchFamily="2" charset="2"/>
              <a:buBlip>
                <a:blip r:embed="rId2"/>
              </a:buBlip>
            </a:pPr>
            <a:r>
              <a:rPr lang="en-US" sz="2800" b="1">
                <a:solidFill>
                  <a:srgbClr val="0000FF"/>
                </a:solidFill>
                <a:latin typeface="Arial" pitchFamily="34" charset="0"/>
              </a:rPr>
              <a:t>set of formal rules and conventions governing the flow of information  among the systems</a:t>
            </a:r>
          </a:p>
          <a:p>
            <a:pPr algn="just">
              <a:buSzPct val="80000"/>
              <a:buFont typeface="Wingdings" pitchFamily="2" charset="2"/>
              <a:buBlip>
                <a:blip r:embed="rId2"/>
              </a:buBlip>
            </a:pPr>
            <a:r>
              <a:rPr lang="en-US" sz="2800" b="1">
                <a:solidFill>
                  <a:srgbClr val="FF0000"/>
                </a:solidFill>
                <a:latin typeface="Arial" pitchFamily="34" charset="0"/>
              </a:rPr>
              <a:t>Low level protocols define the electrical and physical standards</a:t>
            </a:r>
          </a:p>
          <a:p>
            <a:pPr algn="just">
              <a:buSzPct val="80000"/>
              <a:buFont typeface="Wingdings" pitchFamily="2" charset="2"/>
              <a:buBlip>
                <a:blip r:embed="rId2"/>
              </a:buBlip>
            </a:pPr>
            <a:r>
              <a:rPr lang="en-US" sz="2800" b="1">
                <a:solidFill>
                  <a:srgbClr val="660066"/>
                </a:solidFill>
                <a:latin typeface="Arial" pitchFamily="34" charset="0"/>
              </a:rPr>
              <a:t>High level protocols deal with the data formatting, including the syntax of messages and its format</a:t>
            </a:r>
          </a:p>
        </p:txBody>
      </p:sp>
      <p:sp>
        <p:nvSpPr>
          <p:cNvPr id="108549" name="WordArt 5"/>
          <p:cNvSpPr>
            <a:spLocks noChangeArrowheads="1" noChangeShapeType="1" noTextEdit="1"/>
          </p:cNvSpPr>
          <p:nvPr/>
        </p:nvSpPr>
        <p:spPr bwMode="auto">
          <a:xfrm>
            <a:off x="1981200" y="533400"/>
            <a:ext cx="5181600" cy="762000"/>
          </a:xfrm>
          <a:prstGeom prst="rect">
            <a:avLst/>
          </a:prstGeom>
        </p:spPr>
        <p:txBody>
          <a:bodyPr wrap="none" fromWordArt="1">
            <a:prstTxWarp prst="textPlain">
              <a:avLst>
                <a:gd name="adj" fmla="val 51102"/>
              </a:avLst>
            </a:prstTxWarp>
          </a:bodyPr>
          <a:lstStyle/>
          <a:p>
            <a:pPr algn="ctr"/>
            <a:r>
              <a:rPr lang="en-US" sz="3600" kern="10">
                <a:ln w="19050">
                  <a:solidFill>
                    <a:srgbClr val="0000FF"/>
                  </a:solidFill>
                  <a:round/>
                  <a:headEnd/>
                  <a:tailEnd/>
                </a:ln>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8900000" scaled="1"/>
                </a:gradFill>
                <a:effectLst>
                  <a:outerShdw dist="35921" dir="2700000" algn="ctr" rotWithShape="0">
                    <a:srgbClr val="990000"/>
                  </a:outerShdw>
                </a:effectLst>
                <a:latin typeface="Impact"/>
              </a:rPr>
              <a:t>Protocol</a:t>
            </a:r>
          </a:p>
        </p:txBody>
      </p:sp>
    </p:spTree>
  </p:cSld>
  <p:clrMapOvr>
    <a:masterClrMapping/>
  </p:clrMapOvr>
  <p:transition spd="slow">
    <p:split orient="vert"/>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81000" y="1905000"/>
            <a:ext cx="8229600" cy="3414713"/>
          </a:xfrm>
          <a:prstGeom prst="rect">
            <a:avLst/>
          </a:prstGeom>
          <a:noFill/>
          <a:ln w="9525">
            <a:noFill/>
            <a:miter lim="800000"/>
            <a:headEnd/>
            <a:tailEnd/>
          </a:ln>
          <a:effectLst/>
        </p:spPr>
        <p:txBody>
          <a:bodyPr>
            <a:spAutoFit/>
          </a:bodyPr>
          <a:lstStyle/>
          <a:p>
            <a:pPr algn="just" defTabSz="800100">
              <a:lnSpc>
                <a:spcPct val="70000"/>
              </a:lnSpc>
              <a:spcBef>
                <a:spcPct val="50000"/>
              </a:spcBef>
            </a:pPr>
            <a:r>
              <a:rPr lang="en-US" b="1">
                <a:solidFill>
                  <a:srgbClr val="FF99FF"/>
                </a:solidFill>
                <a:latin typeface="Arial" pitchFamily="34" charset="0"/>
              </a:rPr>
              <a:t>      </a:t>
            </a:r>
            <a:endParaRPr lang="en-US" b="1">
              <a:solidFill>
                <a:schemeClr val="accent1"/>
              </a:solidFill>
              <a:latin typeface="Arial" pitchFamily="34" charset="0"/>
            </a:endParaRPr>
          </a:p>
          <a:p>
            <a:pPr algn="just" defTabSz="800100">
              <a:lnSpc>
                <a:spcPct val="70000"/>
              </a:lnSpc>
              <a:spcBef>
                <a:spcPct val="50000"/>
              </a:spcBef>
            </a:pPr>
            <a:r>
              <a:rPr lang="en-US" b="1">
                <a:solidFill>
                  <a:srgbClr val="CC3300"/>
                </a:solidFill>
                <a:latin typeface="Arial" pitchFamily="34" charset="0"/>
              </a:rPr>
              <a:t>Command/Response</a:t>
            </a:r>
            <a:r>
              <a:rPr lang="en-US" b="1">
                <a:solidFill>
                  <a:schemeClr val="folHlink"/>
                </a:solidFill>
                <a:latin typeface="Arial" pitchFamily="34" charset="0"/>
              </a:rPr>
              <a:t>      :</a:t>
            </a:r>
            <a:r>
              <a:rPr lang="en-US" b="1">
                <a:solidFill>
                  <a:srgbClr val="660066"/>
                </a:solidFill>
                <a:latin typeface="Arial" pitchFamily="34" charset="0"/>
              </a:rPr>
              <a:t>Centralized Control Method	 </a:t>
            </a:r>
          </a:p>
          <a:p>
            <a:pPr algn="just" defTabSz="800100">
              <a:lnSpc>
                <a:spcPct val="70000"/>
              </a:lnSpc>
              <a:spcBef>
                <a:spcPct val="50000"/>
              </a:spcBef>
            </a:pPr>
            <a:endParaRPr lang="en-US" b="1">
              <a:solidFill>
                <a:srgbClr val="660066"/>
              </a:solidFill>
              <a:latin typeface="Arial" pitchFamily="34" charset="0"/>
            </a:endParaRPr>
          </a:p>
          <a:p>
            <a:pPr algn="just" defTabSz="800100">
              <a:lnSpc>
                <a:spcPct val="70000"/>
              </a:lnSpc>
              <a:spcBef>
                <a:spcPct val="50000"/>
              </a:spcBef>
            </a:pPr>
            <a:r>
              <a:rPr lang="en-US" b="1">
                <a:solidFill>
                  <a:srgbClr val="CC3300"/>
                </a:solidFill>
                <a:latin typeface="Arial" pitchFamily="34" charset="0"/>
              </a:rPr>
              <a:t>Token Passing</a:t>
            </a:r>
            <a:r>
              <a:rPr lang="en-US" b="1">
                <a:solidFill>
                  <a:srgbClr val="3366FF"/>
                </a:solidFill>
                <a:latin typeface="Arial" pitchFamily="34" charset="0"/>
              </a:rPr>
              <a:t>                : </a:t>
            </a:r>
            <a:r>
              <a:rPr lang="en-US" b="1">
                <a:solidFill>
                  <a:srgbClr val="660066"/>
                </a:solidFill>
                <a:latin typeface="Arial" pitchFamily="34" charset="0"/>
              </a:rPr>
              <a:t>Decentralized Control Method </a:t>
            </a:r>
          </a:p>
          <a:p>
            <a:pPr algn="just" defTabSz="800100">
              <a:lnSpc>
                <a:spcPct val="70000"/>
              </a:lnSpc>
              <a:spcBef>
                <a:spcPct val="50000"/>
              </a:spcBef>
            </a:pPr>
            <a:r>
              <a:rPr lang="en-US" b="1">
                <a:solidFill>
                  <a:srgbClr val="660066"/>
                </a:solidFill>
                <a:latin typeface="Arial" pitchFamily="34" charset="0"/>
              </a:rPr>
              <a:t>					(Free token)</a:t>
            </a:r>
          </a:p>
          <a:p>
            <a:pPr algn="just" defTabSz="800100">
              <a:lnSpc>
                <a:spcPct val="70000"/>
              </a:lnSpc>
              <a:spcBef>
                <a:spcPct val="50000"/>
              </a:spcBef>
            </a:pPr>
            <a:endParaRPr lang="en-US" b="1">
              <a:solidFill>
                <a:srgbClr val="660066"/>
              </a:solidFill>
              <a:latin typeface="Arial" pitchFamily="34" charset="0"/>
            </a:endParaRPr>
          </a:p>
          <a:p>
            <a:pPr algn="just" defTabSz="800100">
              <a:lnSpc>
                <a:spcPct val="70000"/>
              </a:lnSpc>
              <a:spcBef>
                <a:spcPct val="50000"/>
              </a:spcBef>
            </a:pPr>
            <a:r>
              <a:rPr lang="en-US" b="1">
                <a:solidFill>
                  <a:srgbClr val="CC3300"/>
                </a:solidFill>
                <a:latin typeface="Arial" pitchFamily="34" charset="0"/>
              </a:rPr>
              <a:t>CSMA/CA</a:t>
            </a:r>
            <a:r>
              <a:rPr lang="en-US" b="1">
                <a:solidFill>
                  <a:schemeClr val="folHlink"/>
                </a:solidFill>
                <a:latin typeface="Arial" pitchFamily="34" charset="0"/>
              </a:rPr>
              <a:t>	</a:t>
            </a:r>
            <a:r>
              <a:rPr lang="en-US" b="1">
                <a:solidFill>
                  <a:schemeClr val="accent2"/>
                </a:solidFill>
                <a:latin typeface="Arial" pitchFamily="34" charset="0"/>
              </a:rPr>
              <a:t>                       : </a:t>
            </a:r>
            <a:r>
              <a:rPr lang="en-US" b="1">
                <a:solidFill>
                  <a:srgbClr val="660066"/>
                </a:solidFill>
                <a:latin typeface="Arial" pitchFamily="34" charset="0"/>
              </a:rPr>
              <a:t>Random Access Method</a:t>
            </a:r>
            <a:r>
              <a:rPr lang="en-US" b="1">
                <a:solidFill>
                  <a:schemeClr val="accent2"/>
                </a:solidFill>
                <a:latin typeface="Arial" pitchFamily="34" charset="0"/>
              </a:rPr>
              <a:t> </a:t>
            </a:r>
          </a:p>
          <a:p>
            <a:pPr algn="just" defTabSz="800100">
              <a:lnSpc>
                <a:spcPct val="70000"/>
              </a:lnSpc>
              <a:spcBef>
                <a:spcPct val="50000"/>
              </a:spcBef>
            </a:pPr>
            <a:r>
              <a:rPr lang="en-US" b="1">
                <a:solidFill>
                  <a:schemeClr val="accent2"/>
                </a:solidFill>
                <a:latin typeface="Arial" pitchFamily="34" charset="0"/>
              </a:rPr>
              <a:t> </a:t>
            </a:r>
          </a:p>
        </p:txBody>
      </p:sp>
      <p:sp>
        <p:nvSpPr>
          <p:cNvPr id="6147" name="WordArt 3"/>
          <p:cNvSpPr>
            <a:spLocks noChangeArrowheads="1" noChangeShapeType="1" noTextEdit="1"/>
          </p:cNvSpPr>
          <p:nvPr/>
        </p:nvSpPr>
        <p:spPr bwMode="auto">
          <a:xfrm>
            <a:off x="1447800" y="838200"/>
            <a:ext cx="6324600" cy="838200"/>
          </a:xfrm>
          <a:prstGeom prst="rect">
            <a:avLst/>
          </a:prstGeom>
        </p:spPr>
        <p:txBody>
          <a:bodyPr wrap="none" fromWordArt="1">
            <a:prstTxWarp prst="textPlain">
              <a:avLst>
                <a:gd name="adj" fmla="val 50000"/>
              </a:avLst>
            </a:prstTxWarp>
          </a:bodyPr>
          <a:lstStyle/>
          <a:p>
            <a:r>
              <a:rPr lang="en-US" sz="3600" kern="10">
                <a:ln w="9525">
                  <a:solidFill>
                    <a:srgbClr val="CC99FF"/>
                  </a:solidFill>
                  <a:round/>
                  <a:headEnd type="none" w="sm" len="sm"/>
                  <a:tailEnd type="none" w="sm" len="sm"/>
                </a:ln>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a:outerShdw dist="53882" dir="2700000" algn="ctr" rotWithShape="0">
                    <a:srgbClr val="9999FF"/>
                  </a:outerShdw>
                </a:effectLst>
                <a:latin typeface="Impact"/>
              </a:rPr>
              <a:t>TYPES OF PROTOCOLS</a:t>
            </a:r>
          </a:p>
        </p:txBody>
      </p:sp>
      <p:sp>
        <p:nvSpPr>
          <p:cNvPr id="6148" name="Rectangle 4"/>
          <p:cNvSpPr>
            <a:spLocks noGrp="1" noChangeArrowheads="1"/>
          </p:cNvSpPr>
          <p:nvPr>
            <p:ph type="title" idx="4294967295"/>
          </p:nvPr>
        </p:nvSpPr>
        <p:spPr/>
        <p:txBody>
          <a:bodyPr/>
          <a:lstStyle/>
          <a:p>
            <a:r>
              <a:rPr lang="en-US"/>
              <a:t>                 </a:t>
            </a:r>
          </a:p>
        </p:txBody>
      </p:sp>
    </p:spTree>
  </p:cSld>
  <p:clrMapOvr>
    <a:masterClrMapping/>
  </p:clrMapOvr>
  <p:transition spd="slow">
    <p:split orient="vert"/>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533400" y="1004888"/>
            <a:ext cx="8305800" cy="5472112"/>
          </a:xfrm>
          <a:prstGeom prst="rect">
            <a:avLst/>
          </a:prstGeom>
          <a:noFill/>
          <a:ln w="9525">
            <a:noFill/>
            <a:miter lim="800000"/>
            <a:headEnd/>
            <a:tailEnd/>
          </a:ln>
          <a:effectLst/>
        </p:spPr>
        <p:txBody>
          <a:bodyPr>
            <a:spAutoFit/>
          </a:bodyPr>
          <a:lstStyle/>
          <a:p>
            <a:pPr algn="l">
              <a:spcBef>
                <a:spcPct val="50000"/>
              </a:spcBef>
            </a:pPr>
            <a:r>
              <a:rPr lang="en-US" b="1">
                <a:solidFill>
                  <a:srgbClr val="FF0000"/>
                </a:solidFill>
                <a:latin typeface="Arial" pitchFamily="34" charset="0"/>
              </a:rPr>
              <a:t>How the systems are interconnected in a particular fashion</a:t>
            </a:r>
          </a:p>
          <a:p>
            <a:pPr algn="l">
              <a:spcBef>
                <a:spcPct val="50000"/>
              </a:spcBef>
            </a:pPr>
            <a:r>
              <a:rPr lang="en-US" sz="2100" b="1">
                <a:solidFill>
                  <a:srgbClr val="006600"/>
                </a:solidFill>
                <a:latin typeface="Arial" pitchFamily="34" charset="0"/>
              </a:rPr>
              <a:t>LINEAR NETWORK</a:t>
            </a:r>
            <a:r>
              <a:rPr lang="en-US" sz="2100" b="1">
                <a:solidFill>
                  <a:srgbClr val="3366FF"/>
                </a:solidFill>
                <a:latin typeface="Arial" pitchFamily="34" charset="0"/>
              </a:rPr>
              <a:t> </a:t>
            </a:r>
          </a:p>
          <a:p>
            <a:pPr algn="l">
              <a:spcBef>
                <a:spcPct val="50000"/>
              </a:spcBef>
            </a:pPr>
            <a:r>
              <a:rPr lang="en-US" sz="2100" b="1">
                <a:solidFill>
                  <a:srgbClr val="FF0000"/>
                </a:solidFill>
                <a:latin typeface="Arial" pitchFamily="34" charset="0"/>
              </a:rPr>
              <a:t>	</a:t>
            </a:r>
            <a:r>
              <a:rPr lang="en-US" sz="2100" b="1">
                <a:solidFill>
                  <a:srgbClr val="0000FF"/>
                </a:solidFill>
                <a:latin typeface="Arial" pitchFamily="34" charset="0"/>
              </a:rPr>
              <a:t>Linear Cable</a:t>
            </a:r>
          </a:p>
          <a:p>
            <a:pPr algn="l">
              <a:spcBef>
                <a:spcPct val="50000"/>
              </a:spcBef>
            </a:pPr>
            <a:r>
              <a:rPr lang="en-US" sz="2100" b="1">
                <a:solidFill>
                  <a:srgbClr val="0000FF"/>
                </a:solidFill>
                <a:latin typeface="Arial" pitchFamily="34" charset="0"/>
              </a:rPr>
              <a:t>	All the systems are connected in across the Cable</a:t>
            </a:r>
          </a:p>
          <a:p>
            <a:pPr algn="l">
              <a:spcBef>
                <a:spcPct val="50000"/>
              </a:spcBef>
            </a:pPr>
            <a:r>
              <a:rPr lang="en-US" sz="2100" b="1">
                <a:solidFill>
                  <a:srgbClr val="006600"/>
                </a:solidFill>
                <a:latin typeface="Arial" pitchFamily="34" charset="0"/>
              </a:rPr>
              <a:t>RING NETWORK  </a:t>
            </a:r>
          </a:p>
          <a:p>
            <a:pPr algn="l">
              <a:spcBef>
                <a:spcPct val="50000"/>
              </a:spcBef>
            </a:pPr>
            <a:r>
              <a:rPr lang="en-US" sz="2100" b="1">
                <a:solidFill>
                  <a:srgbClr val="FF0000"/>
                </a:solidFill>
                <a:latin typeface="Arial" pitchFamily="34" charset="0"/>
              </a:rPr>
              <a:t>	</a:t>
            </a:r>
            <a:r>
              <a:rPr lang="en-US" sz="2100" b="1">
                <a:solidFill>
                  <a:srgbClr val="0000FF"/>
                </a:solidFill>
                <a:latin typeface="Arial" pitchFamily="34" charset="0"/>
              </a:rPr>
              <a:t>Point to Point interconnection</a:t>
            </a:r>
          </a:p>
          <a:p>
            <a:pPr algn="l">
              <a:spcBef>
                <a:spcPct val="50000"/>
              </a:spcBef>
            </a:pPr>
            <a:r>
              <a:rPr lang="en-US" sz="2100" b="1">
                <a:solidFill>
                  <a:srgbClr val="0000FF"/>
                </a:solidFill>
                <a:latin typeface="Arial" pitchFamily="34" charset="0"/>
              </a:rPr>
              <a:t>	Datas flow through the next system from previous 	system</a:t>
            </a:r>
          </a:p>
          <a:p>
            <a:pPr algn="l">
              <a:spcBef>
                <a:spcPct val="50000"/>
              </a:spcBef>
            </a:pPr>
            <a:r>
              <a:rPr lang="en-US" sz="2100" b="1">
                <a:solidFill>
                  <a:srgbClr val="006600"/>
                </a:solidFill>
                <a:latin typeface="Arial" pitchFamily="34" charset="0"/>
              </a:rPr>
              <a:t>SWITCHED NETWORK </a:t>
            </a:r>
          </a:p>
          <a:p>
            <a:pPr algn="l">
              <a:spcBef>
                <a:spcPct val="50000"/>
              </a:spcBef>
            </a:pPr>
            <a:r>
              <a:rPr lang="en-US" sz="2100" b="1">
                <a:solidFill>
                  <a:srgbClr val="FF0000"/>
                </a:solidFill>
                <a:latin typeface="Arial" pitchFamily="34" charset="0"/>
              </a:rPr>
              <a:t>	</a:t>
            </a:r>
            <a:r>
              <a:rPr lang="en-US" sz="2100" b="1">
                <a:solidFill>
                  <a:srgbClr val="0000FF"/>
                </a:solidFill>
                <a:latin typeface="Arial" pitchFamily="34" charset="0"/>
              </a:rPr>
              <a:t>Similar to telephone network</a:t>
            </a:r>
          </a:p>
          <a:p>
            <a:pPr algn="l">
              <a:spcBef>
                <a:spcPct val="50000"/>
              </a:spcBef>
            </a:pPr>
            <a:r>
              <a:rPr lang="en-US" sz="2100" b="1">
                <a:solidFill>
                  <a:srgbClr val="0000FF"/>
                </a:solidFill>
                <a:latin typeface="Arial" pitchFamily="34" charset="0"/>
              </a:rPr>
              <a:t>	Provides communications paths between terminals</a:t>
            </a:r>
            <a:r>
              <a:rPr lang="en-US" sz="2100" b="1">
                <a:solidFill>
                  <a:srgbClr val="F45544"/>
                </a:solidFill>
                <a:latin typeface="Arial" pitchFamily="34" charset="0"/>
              </a:rPr>
              <a:t> </a:t>
            </a:r>
            <a:endParaRPr lang="en-US" b="1" u="sng">
              <a:solidFill>
                <a:srgbClr val="FF0000"/>
              </a:solidFill>
              <a:latin typeface="Arial" pitchFamily="34" charset="0"/>
            </a:endParaRPr>
          </a:p>
        </p:txBody>
      </p:sp>
      <p:sp>
        <p:nvSpPr>
          <p:cNvPr id="5123" name="WordArt 3"/>
          <p:cNvSpPr>
            <a:spLocks noChangeArrowheads="1" noChangeShapeType="1" noTextEdit="1"/>
          </p:cNvSpPr>
          <p:nvPr/>
        </p:nvSpPr>
        <p:spPr bwMode="auto">
          <a:xfrm>
            <a:off x="2819400" y="419100"/>
            <a:ext cx="2971800" cy="647700"/>
          </a:xfrm>
          <a:prstGeom prst="rect">
            <a:avLst/>
          </a:prstGeom>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sp3d>
          </a:bodyPr>
          <a:lstStyle/>
          <a:p>
            <a:r>
              <a:rPr lang="en-US" sz="3600" kern="10">
                <a:ln w="9525">
                  <a:round/>
                  <a:headEnd type="none" w="sm" len="sm"/>
                  <a:tailEnd type="none" w="sm" len="sm"/>
                </a:ln>
                <a:gradFill rotWithShape="0">
                  <a:gsLst>
                    <a:gs pos="0">
                      <a:srgbClr val="FF0066"/>
                    </a:gs>
                    <a:gs pos="100000">
                      <a:schemeClr val="accent2"/>
                    </a:gs>
                  </a:gsLst>
                  <a:lin ang="2700000" scaled="1"/>
                </a:gradFill>
                <a:latin typeface="Arial Black"/>
              </a:rPr>
              <a:t>Topology</a:t>
            </a:r>
          </a:p>
        </p:txBody>
      </p:sp>
    </p:spTree>
  </p:cSld>
  <p:clrMapOvr>
    <a:masterClrMapping/>
  </p:clrMapOvr>
  <p:transition spd="slow">
    <p:split orient="vert"/>
  </p:transition>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3842" name="WordArt 2"/>
          <p:cNvSpPr>
            <a:spLocks noChangeArrowheads="1" noChangeShapeType="1" noTextEdit="1"/>
          </p:cNvSpPr>
          <p:nvPr/>
        </p:nvSpPr>
        <p:spPr bwMode="auto">
          <a:xfrm>
            <a:off x="1295400" y="2514600"/>
            <a:ext cx="6858000" cy="1143000"/>
          </a:xfrm>
          <a:prstGeom prst="rect">
            <a:avLst/>
          </a:prstGeom>
        </p:spPr>
        <p:txBody>
          <a:bodyPr wrap="none" fromWordArt="1">
            <a:prstTxWarp prst="textPlain">
              <a:avLst>
                <a:gd name="adj" fmla="val 50000"/>
              </a:avLst>
            </a:prstTxWarp>
          </a:bodyPr>
          <a:lstStyle/>
          <a:p>
            <a:r>
              <a:rPr lang="en-US" sz="3600" kern="10">
                <a:ln w="12700">
                  <a:noFill/>
                  <a:round/>
                  <a:headEnd/>
                  <a:tailEnd/>
                </a:ln>
                <a:gradFill rotWithShape="0">
                  <a:gsLst>
                    <a:gs pos="0">
                      <a:srgbClr val="825600"/>
                    </a:gs>
                    <a:gs pos="100000">
                      <a:srgbClr val="FFA800"/>
                    </a:gs>
                  </a:gsLst>
                  <a:lin ang="2700000" scaled="1"/>
                </a:gradFill>
                <a:effectLst>
                  <a:outerShdw dist="35921" dir="2700000" sy="50000" kx="2115830" algn="bl" rotWithShape="0">
                    <a:srgbClr val="C0C0C0"/>
                  </a:outerShdw>
                </a:effectLst>
                <a:latin typeface="Arial Black"/>
              </a:rPr>
              <a:t>MIL-STD 1553B</a:t>
            </a:r>
          </a:p>
        </p:txBody>
      </p:sp>
    </p:spTree>
  </p:cSld>
  <p:clrMapOvr>
    <a:masterClrMapping/>
  </p:clrMapOvr>
  <p:transition spd="slow">
    <p:split orient="vert"/>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WordArt 2"/>
          <p:cNvSpPr>
            <a:spLocks noChangeArrowheads="1" noChangeShapeType="1" noTextEdit="1"/>
          </p:cNvSpPr>
          <p:nvPr/>
        </p:nvSpPr>
        <p:spPr bwMode="auto">
          <a:xfrm>
            <a:off x="895350" y="685800"/>
            <a:ext cx="7353300" cy="914400"/>
          </a:xfrm>
          <a:prstGeom prst="rect">
            <a:avLst/>
          </a:prstGeom>
        </p:spPr>
        <p:txBody>
          <a:bodyPr wrap="none" fromWordArt="1">
            <a:prstTxWarp prst="textPlain">
              <a:avLst>
                <a:gd name="adj" fmla="val 49699"/>
              </a:avLst>
            </a:prstTxWarp>
          </a:bodyPr>
          <a:lstStyle/>
          <a:p>
            <a:r>
              <a:rPr lang="en-US" sz="3600" kern="10">
                <a:ln w="12700">
                  <a:solidFill>
                    <a:srgbClr val="FFFFFF"/>
                  </a:solidFill>
                  <a:round/>
                  <a:headEnd/>
                  <a:tailEnd/>
                </a:ln>
                <a:gradFill rotWithShape="0">
                  <a:gsLst>
                    <a:gs pos="0">
                      <a:srgbClr val="FFCCFF"/>
                    </a:gs>
                    <a:gs pos="50000">
                      <a:srgbClr val="800080"/>
                    </a:gs>
                    <a:gs pos="100000">
                      <a:srgbClr val="FFCCFF"/>
                    </a:gs>
                  </a:gsLst>
                  <a:lin ang="18900000" scaled="1"/>
                </a:gradFill>
                <a:effectLst>
                  <a:outerShdw dist="45791" dir="2021404" algn="ctr" rotWithShape="0">
                    <a:srgbClr val="9999FF"/>
                  </a:outerShdw>
                </a:effectLst>
                <a:latin typeface="Arial Black"/>
              </a:rPr>
              <a:t>History of the MIL-STD-1553B</a:t>
            </a:r>
          </a:p>
        </p:txBody>
      </p:sp>
      <p:sp>
        <p:nvSpPr>
          <p:cNvPr id="9219" name="Rectangle 3" descr="C:\My Documents\present\F-16UAE.jpg"/>
          <p:cNvSpPr>
            <a:spLocks noChangeArrowheads="1"/>
          </p:cNvSpPr>
          <p:nvPr/>
        </p:nvSpPr>
        <p:spPr bwMode="auto">
          <a:xfrm>
            <a:off x="457200" y="2209800"/>
            <a:ext cx="8229600" cy="3084513"/>
          </a:xfrm>
          <a:prstGeom prst="rect">
            <a:avLst/>
          </a:prstGeom>
          <a:noFill/>
          <a:ln w="9525">
            <a:noFill/>
            <a:miter lim="800000"/>
            <a:headEnd/>
            <a:tailEnd/>
          </a:ln>
          <a:effectLst/>
        </p:spPr>
        <p:txBody>
          <a:bodyPr>
            <a:spAutoFit/>
          </a:bodyPr>
          <a:lstStyle/>
          <a:p>
            <a:pPr algn="l">
              <a:spcBef>
                <a:spcPct val="50000"/>
              </a:spcBef>
              <a:buClr>
                <a:srgbClr val="F45544"/>
              </a:buClr>
              <a:buFontTx/>
              <a:buBlip>
                <a:blip r:embed="rId2"/>
              </a:buBlip>
            </a:pPr>
            <a:r>
              <a:rPr lang="en-US" sz="2800" b="1">
                <a:solidFill>
                  <a:srgbClr val="3366FF"/>
                </a:solidFill>
                <a:latin typeface="Arial" pitchFamily="34" charset="0"/>
              </a:rPr>
              <a:t>      </a:t>
            </a:r>
            <a:r>
              <a:rPr lang="en-US" sz="2800" b="1">
                <a:solidFill>
                  <a:srgbClr val="006600"/>
                </a:solidFill>
                <a:latin typeface="Arial" pitchFamily="34" charset="0"/>
              </a:rPr>
              <a:t>Developed at Wright Patterson Air Force </a:t>
            </a:r>
          </a:p>
          <a:p>
            <a:pPr algn="l">
              <a:spcBef>
                <a:spcPct val="50000"/>
              </a:spcBef>
              <a:buClr>
                <a:srgbClr val="F45544"/>
              </a:buClr>
            </a:pPr>
            <a:r>
              <a:rPr lang="en-US" sz="2800" b="1">
                <a:solidFill>
                  <a:srgbClr val="006600"/>
                </a:solidFill>
                <a:latin typeface="Arial" pitchFamily="34" charset="0"/>
              </a:rPr>
              <a:t>	Base in 1970s</a:t>
            </a:r>
          </a:p>
          <a:p>
            <a:pPr algn="l">
              <a:spcBef>
                <a:spcPct val="50000"/>
              </a:spcBef>
              <a:buClr>
                <a:srgbClr val="F45544"/>
              </a:buClr>
              <a:buFontTx/>
              <a:buBlip>
                <a:blip r:embed="rId2"/>
              </a:buBlip>
            </a:pPr>
            <a:r>
              <a:rPr lang="en-US" sz="2800" b="1">
                <a:solidFill>
                  <a:srgbClr val="008000"/>
                </a:solidFill>
                <a:latin typeface="Arial" pitchFamily="34" charset="0"/>
              </a:rPr>
              <a:t>      </a:t>
            </a:r>
            <a:r>
              <a:rPr lang="en-US" sz="2800" b="1">
                <a:solidFill>
                  <a:srgbClr val="990033"/>
                </a:solidFill>
                <a:latin typeface="Arial" pitchFamily="34" charset="0"/>
              </a:rPr>
              <a:t>Published First Version 1553A in 1975</a:t>
            </a:r>
          </a:p>
          <a:p>
            <a:pPr algn="l">
              <a:spcBef>
                <a:spcPct val="50000"/>
              </a:spcBef>
              <a:buClr>
                <a:srgbClr val="F45544"/>
              </a:buClr>
              <a:buFontTx/>
              <a:buBlip>
                <a:blip r:embed="rId2"/>
              </a:buBlip>
            </a:pPr>
            <a:r>
              <a:rPr lang="en-US" sz="2800" b="1">
                <a:solidFill>
                  <a:srgbClr val="990033"/>
                </a:solidFill>
                <a:latin typeface="Arial" pitchFamily="34" charset="0"/>
              </a:rPr>
              <a:t>      </a:t>
            </a:r>
            <a:r>
              <a:rPr lang="en-US" sz="2800" b="1">
                <a:solidFill>
                  <a:srgbClr val="0000FF"/>
                </a:solidFill>
                <a:latin typeface="Arial" pitchFamily="34" charset="0"/>
              </a:rPr>
              <a:t>Introduced in service on F-15 Programme</a:t>
            </a:r>
          </a:p>
          <a:p>
            <a:pPr algn="l">
              <a:spcBef>
                <a:spcPct val="50000"/>
              </a:spcBef>
              <a:buClr>
                <a:srgbClr val="F45544"/>
              </a:buClr>
              <a:buFontTx/>
              <a:buBlip>
                <a:blip r:embed="rId2"/>
              </a:buBlip>
            </a:pPr>
            <a:r>
              <a:rPr lang="en-US" sz="2800" b="1">
                <a:solidFill>
                  <a:srgbClr val="008000"/>
                </a:solidFill>
                <a:latin typeface="Arial" pitchFamily="34" charset="0"/>
              </a:rPr>
              <a:t>      </a:t>
            </a:r>
            <a:r>
              <a:rPr lang="en-US" sz="2800" b="1">
                <a:solidFill>
                  <a:srgbClr val="FF0066"/>
                </a:solidFill>
                <a:latin typeface="Arial" pitchFamily="34" charset="0"/>
              </a:rPr>
              <a:t>Published Second version 1553B in 1978</a:t>
            </a:r>
          </a:p>
        </p:txBody>
      </p:sp>
    </p:spTree>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194" name="Text Box 2"/>
          <p:cNvSpPr txBox="1">
            <a:spLocks noChangeArrowheads="1"/>
          </p:cNvSpPr>
          <p:nvPr/>
        </p:nvSpPr>
        <p:spPr bwMode="auto">
          <a:xfrm>
            <a:off x="1981200" y="288925"/>
            <a:ext cx="5410200" cy="396875"/>
          </a:xfrm>
          <a:prstGeom prst="rect">
            <a:avLst/>
          </a:prstGeom>
          <a:noFill/>
          <a:ln w="9525">
            <a:noFill/>
            <a:miter lim="800000"/>
            <a:headEnd/>
            <a:tailEnd/>
          </a:ln>
          <a:effectLst/>
        </p:spPr>
        <p:txBody>
          <a:bodyPr>
            <a:spAutoFit/>
          </a:bodyPr>
          <a:lstStyle/>
          <a:p>
            <a:pPr>
              <a:spcBef>
                <a:spcPct val="50000"/>
              </a:spcBef>
            </a:pPr>
            <a:r>
              <a:rPr lang="en-US" sz="2000" b="1" u="sng">
                <a:solidFill>
                  <a:srgbClr val="FF0066"/>
                </a:solidFill>
                <a:latin typeface="Arial" pitchFamily="34" charset="0"/>
              </a:rPr>
              <a:t>AVIONICS SYSTEM ARCHITECTURE</a:t>
            </a:r>
          </a:p>
        </p:txBody>
      </p:sp>
      <p:sp>
        <p:nvSpPr>
          <p:cNvPr id="136195" name="Text Box 3"/>
          <p:cNvSpPr txBox="1">
            <a:spLocks noChangeArrowheads="1"/>
          </p:cNvSpPr>
          <p:nvPr/>
        </p:nvSpPr>
        <p:spPr bwMode="auto">
          <a:xfrm>
            <a:off x="685800" y="838200"/>
            <a:ext cx="8153400" cy="1004888"/>
          </a:xfrm>
          <a:prstGeom prst="rect">
            <a:avLst/>
          </a:prstGeom>
          <a:noFill/>
          <a:ln w="9525">
            <a:noFill/>
            <a:miter lim="800000"/>
            <a:headEnd/>
            <a:tailEnd/>
          </a:ln>
          <a:effectLst/>
        </p:spPr>
        <p:txBody>
          <a:bodyPr>
            <a:spAutoFit/>
          </a:bodyPr>
          <a:lstStyle/>
          <a:p>
            <a:pPr algn="just">
              <a:lnSpc>
                <a:spcPct val="50000"/>
              </a:lnSpc>
              <a:spcBef>
                <a:spcPct val="50000"/>
              </a:spcBef>
              <a:buFontTx/>
              <a:buBlip>
                <a:blip r:embed="rId2"/>
              </a:buBlip>
            </a:pPr>
            <a:r>
              <a:rPr lang="en-US" b="1">
                <a:solidFill>
                  <a:srgbClr val="008000"/>
                </a:solidFill>
                <a:latin typeface="Arial" pitchFamily="34" charset="0"/>
              </a:rPr>
              <a:t> Establishing the basic architecture is the first and</a:t>
            </a:r>
          </a:p>
          <a:p>
            <a:pPr algn="just">
              <a:lnSpc>
                <a:spcPct val="50000"/>
              </a:lnSpc>
              <a:spcBef>
                <a:spcPct val="50000"/>
              </a:spcBef>
            </a:pPr>
            <a:r>
              <a:rPr lang="en-US" b="1">
                <a:solidFill>
                  <a:srgbClr val="008000"/>
                </a:solidFill>
                <a:latin typeface="Arial" pitchFamily="34" charset="0"/>
              </a:rPr>
              <a:t>   the most fundamental challenge faced by the</a:t>
            </a:r>
          </a:p>
          <a:p>
            <a:pPr algn="just">
              <a:lnSpc>
                <a:spcPct val="50000"/>
              </a:lnSpc>
              <a:spcBef>
                <a:spcPct val="50000"/>
              </a:spcBef>
            </a:pPr>
            <a:r>
              <a:rPr lang="en-US" b="1">
                <a:solidFill>
                  <a:srgbClr val="008000"/>
                </a:solidFill>
                <a:latin typeface="Arial" pitchFamily="34" charset="0"/>
              </a:rPr>
              <a:t>   designer</a:t>
            </a:r>
          </a:p>
        </p:txBody>
      </p:sp>
      <p:sp>
        <p:nvSpPr>
          <p:cNvPr id="136196" name="Text Box 4"/>
          <p:cNvSpPr txBox="1">
            <a:spLocks noChangeArrowheads="1"/>
          </p:cNvSpPr>
          <p:nvPr/>
        </p:nvSpPr>
        <p:spPr bwMode="auto">
          <a:xfrm>
            <a:off x="685800" y="3481388"/>
            <a:ext cx="8153400" cy="785812"/>
          </a:xfrm>
          <a:prstGeom prst="rect">
            <a:avLst/>
          </a:prstGeom>
          <a:noFill/>
          <a:ln w="9525">
            <a:noFill/>
            <a:miter lim="800000"/>
            <a:headEnd/>
            <a:tailEnd/>
          </a:ln>
          <a:effectLst/>
        </p:spPr>
        <p:txBody>
          <a:bodyPr>
            <a:spAutoFit/>
          </a:bodyPr>
          <a:lstStyle/>
          <a:p>
            <a:pPr algn="just">
              <a:lnSpc>
                <a:spcPct val="70000"/>
              </a:lnSpc>
              <a:spcBef>
                <a:spcPct val="50000"/>
              </a:spcBef>
              <a:buFontTx/>
              <a:buBlip>
                <a:blip r:embed="rId2"/>
              </a:buBlip>
            </a:pPr>
            <a:r>
              <a:rPr lang="en-US" b="1">
                <a:solidFill>
                  <a:srgbClr val="008000"/>
                </a:solidFill>
                <a:latin typeface="Arial" pitchFamily="34" charset="0"/>
              </a:rPr>
              <a:t> These architectures rely on the data buses for intra</a:t>
            </a:r>
          </a:p>
          <a:p>
            <a:pPr algn="just">
              <a:lnSpc>
                <a:spcPct val="70000"/>
              </a:lnSpc>
              <a:spcBef>
                <a:spcPct val="50000"/>
              </a:spcBef>
            </a:pPr>
            <a:r>
              <a:rPr lang="en-US" b="1">
                <a:solidFill>
                  <a:srgbClr val="008000"/>
                </a:solidFill>
                <a:latin typeface="Arial" pitchFamily="34" charset="0"/>
              </a:rPr>
              <a:t>    and intersystem communications</a:t>
            </a:r>
          </a:p>
        </p:txBody>
      </p:sp>
      <p:sp>
        <p:nvSpPr>
          <p:cNvPr id="136197" name="Text Box 5"/>
          <p:cNvSpPr txBox="1">
            <a:spLocks noChangeArrowheads="1"/>
          </p:cNvSpPr>
          <p:nvPr/>
        </p:nvSpPr>
        <p:spPr bwMode="auto">
          <a:xfrm>
            <a:off x="685800" y="1976438"/>
            <a:ext cx="8153400" cy="1223962"/>
          </a:xfrm>
          <a:prstGeom prst="rect">
            <a:avLst/>
          </a:prstGeom>
          <a:noFill/>
          <a:ln w="9525">
            <a:noFill/>
            <a:miter lim="800000"/>
            <a:headEnd/>
            <a:tailEnd/>
          </a:ln>
          <a:effectLst/>
        </p:spPr>
        <p:txBody>
          <a:bodyPr>
            <a:spAutoFit/>
          </a:bodyPr>
          <a:lstStyle/>
          <a:p>
            <a:pPr algn="just">
              <a:lnSpc>
                <a:spcPct val="70000"/>
              </a:lnSpc>
              <a:spcBef>
                <a:spcPct val="50000"/>
              </a:spcBef>
              <a:buFontTx/>
              <a:buBlip>
                <a:blip r:embed="rId2"/>
              </a:buBlip>
            </a:pPr>
            <a:r>
              <a:rPr lang="en-US" b="1">
                <a:solidFill>
                  <a:srgbClr val="3366FF"/>
                </a:solidFill>
                <a:latin typeface="Arial" pitchFamily="34" charset="0"/>
              </a:rPr>
              <a:t> </a:t>
            </a:r>
            <a:r>
              <a:rPr lang="en-US" b="1">
                <a:solidFill>
                  <a:srgbClr val="FF0000"/>
                </a:solidFill>
                <a:latin typeface="Arial" pitchFamily="34" charset="0"/>
              </a:rPr>
              <a:t>The architecture must conform to the overall aircraft</a:t>
            </a:r>
          </a:p>
          <a:p>
            <a:pPr algn="just">
              <a:lnSpc>
                <a:spcPct val="70000"/>
              </a:lnSpc>
              <a:spcBef>
                <a:spcPct val="50000"/>
              </a:spcBef>
            </a:pPr>
            <a:r>
              <a:rPr lang="en-US" b="1">
                <a:solidFill>
                  <a:srgbClr val="FF0000"/>
                </a:solidFill>
                <a:latin typeface="Arial" pitchFamily="34" charset="0"/>
              </a:rPr>
              <a:t>   mission and design while ensuring that the avionics</a:t>
            </a:r>
          </a:p>
          <a:p>
            <a:pPr algn="just">
              <a:lnSpc>
                <a:spcPct val="70000"/>
              </a:lnSpc>
              <a:spcBef>
                <a:spcPct val="50000"/>
              </a:spcBef>
            </a:pPr>
            <a:r>
              <a:rPr lang="en-US" b="1">
                <a:solidFill>
                  <a:srgbClr val="FF0000"/>
                </a:solidFill>
                <a:latin typeface="Arial" pitchFamily="34" charset="0"/>
              </a:rPr>
              <a:t>   system meets its performance requirements</a:t>
            </a:r>
          </a:p>
        </p:txBody>
      </p:sp>
      <p:sp>
        <p:nvSpPr>
          <p:cNvPr id="136198" name="Text Box 6"/>
          <p:cNvSpPr txBox="1">
            <a:spLocks noChangeArrowheads="1"/>
          </p:cNvSpPr>
          <p:nvPr/>
        </p:nvSpPr>
        <p:spPr bwMode="auto">
          <a:xfrm>
            <a:off x="685800" y="4567238"/>
            <a:ext cx="7772400" cy="1223962"/>
          </a:xfrm>
          <a:prstGeom prst="rect">
            <a:avLst/>
          </a:prstGeom>
          <a:noFill/>
          <a:ln w="9525">
            <a:noFill/>
            <a:miter lim="800000"/>
            <a:headEnd/>
            <a:tailEnd/>
          </a:ln>
          <a:effectLst/>
        </p:spPr>
        <p:txBody>
          <a:bodyPr>
            <a:spAutoFit/>
          </a:bodyPr>
          <a:lstStyle/>
          <a:p>
            <a:pPr algn="just">
              <a:lnSpc>
                <a:spcPct val="70000"/>
              </a:lnSpc>
              <a:spcBef>
                <a:spcPct val="50000"/>
              </a:spcBef>
              <a:buFontTx/>
              <a:buBlip>
                <a:blip r:embed="rId2"/>
              </a:buBlip>
            </a:pPr>
            <a:r>
              <a:rPr lang="en-US" b="1">
                <a:solidFill>
                  <a:srgbClr val="0000FF"/>
                </a:solidFill>
                <a:latin typeface="Arial" pitchFamily="34" charset="0"/>
              </a:rPr>
              <a:t> The optimum architecture can only be selected</a:t>
            </a:r>
          </a:p>
          <a:p>
            <a:pPr algn="just">
              <a:lnSpc>
                <a:spcPct val="70000"/>
              </a:lnSpc>
              <a:spcBef>
                <a:spcPct val="50000"/>
              </a:spcBef>
            </a:pPr>
            <a:r>
              <a:rPr lang="en-US" b="1">
                <a:solidFill>
                  <a:srgbClr val="0000FF"/>
                </a:solidFill>
                <a:latin typeface="Arial" pitchFamily="34" charset="0"/>
              </a:rPr>
              <a:t>   after a series of exhaustive design tradeoffs that</a:t>
            </a:r>
          </a:p>
          <a:p>
            <a:pPr algn="just">
              <a:lnSpc>
                <a:spcPct val="70000"/>
              </a:lnSpc>
              <a:spcBef>
                <a:spcPct val="50000"/>
              </a:spcBef>
            </a:pPr>
            <a:r>
              <a:rPr lang="en-US" b="1">
                <a:solidFill>
                  <a:srgbClr val="0000FF"/>
                </a:solidFill>
                <a:latin typeface="Arial" pitchFamily="34" charset="0"/>
              </a:rPr>
              <a:t>   address the evaluation factors</a:t>
            </a:r>
          </a:p>
        </p:txBody>
      </p:sp>
    </p:spTree>
  </p:cSld>
  <p:clrMapOvr>
    <a:masterClrMapping/>
  </p:clrMapOvr>
  <p:transition spd="slow">
    <p:split orient="vert"/>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descr="C:\My Documents\present\F-16UAE.jpg"/>
          <p:cNvSpPr>
            <a:spLocks noChangeArrowheads="1"/>
          </p:cNvSpPr>
          <p:nvPr/>
        </p:nvSpPr>
        <p:spPr bwMode="auto">
          <a:xfrm>
            <a:off x="0" y="1533525"/>
            <a:ext cx="8915400" cy="5859463"/>
          </a:xfrm>
          <a:prstGeom prst="rect">
            <a:avLst/>
          </a:prstGeom>
          <a:noFill/>
          <a:ln w="9525">
            <a:noFill/>
            <a:miter lim="800000"/>
            <a:headEnd/>
            <a:tailEnd/>
          </a:ln>
          <a:effectLst/>
        </p:spPr>
        <p:txBody>
          <a:bodyPr>
            <a:spAutoFit/>
          </a:bodyPr>
          <a:lstStyle/>
          <a:p>
            <a:pPr algn="just">
              <a:spcBef>
                <a:spcPct val="50000"/>
              </a:spcBef>
              <a:buFontTx/>
              <a:buBlip>
                <a:blip r:embed="rId2"/>
              </a:buBlip>
            </a:pPr>
            <a:r>
              <a:rPr lang="en-US" sz="2800" b="1">
                <a:solidFill>
                  <a:srgbClr val="003366"/>
                </a:solidFill>
                <a:latin typeface="Arial" pitchFamily="34" charset="0"/>
                <a:cs typeface="Times New Roman" pitchFamily="18" charset="0"/>
              </a:rPr>
              <a:t>       MIL-STD-1553</a:t>
            </a:r>
            <a:r>
              <a:rPr lang="en-US" sz="2800" b="1">
                <a:solidFill>
                  <a:srgbClr val="CC0099"/>
                </a:solidFill>
                <a:latin typeface="Arial" pitchFamily="34" charset="0"/>
                <a:cs typeface="Times New Roman" pitchFamily="18" charset="0"/>
              </a:rPr>
              <a:t>,</a:t>
            </a:r>
            <a:r>
              <a:rPr lang="en-US" sz="2800" b="1">
                <a:solidFill>
                  <a:schemeClr val="accent1"/>
                </a:solidFill>
                <a:latin typeface="Arial" pitchFamily="34" charset="0"/>
                <a:cs typeface="Times New Roman" pitchFamily="18" charset="0"/>
              </a:rPr>
              <a:t> </a:t>
            </a:r>
            <a:r>
              <a:rPr lang="en-US" sz="2800" b="1" i="1">
                <a:solidFill>
                  <a:srgbClr val="FF3300"/>
                </a:solidFill>
                <a:latin typeface="Arial" pitchFamily="34" charset="0"/>
                <a:cs typeface="Times New Roman" pitchFamily="18" charset="0"/>
              </a:rPr>
              <a:t>Command / Response Aircraft 	Internal Time Division Multiplex Data Bus</a:t>
            </a:r>
            <a:r>
              <a:rPr lang="en-US" sz="2800" b="1">
                <a:solidFill>
                  <a:schemeClr val="accent1"/>
                </a:solidFill>
                <a:latin typeface="Arial" pitchFamily="34" charset="0"/>
                <a:cs typeface="Times New Roman" pitchFamily="18" charset="0"/>
              </a:rPr>
              <a:t>, </a:t>
            </a:r>
            <a:r>
              <a:rPr lang="en-US" sz="2800" b="1">
                <a:solidFill>
                  <a:srgbClr val="336600"/>
                </a:solidFill>
                <a:latin typeface="Arial" pitchFamily="34" charset="0"/>
                <a:cs typeface="Times New Roman" pitchFamily="18" charset="0"/>
              </a:rPr>
              <a:t>is 	a Military standard (presently in  revision B), 	which has become one of the basic tools 	being used today for integration of Avionics 	subsystems</a:t>
            </a:r>
            <a:r>
              <a:rPr lang="en-US" sz="2800" b="1">
                <a:solidFill>
                  <a:srgbClr val="336600"/>
                </a:solidFill>
                <a:latin typeface="Arial" pitchFamily="34" charset="0"/>
              </a:rPr>
              <a:t> </a:t>
            </a:r>
          </a:p>
          <a:p>
            <a:pPr algn="just">
              <a:spcBef>
                <a:spcPct val="50000"/>
              </a:spcBef>
              <a:buFontTx/>
              <a:buBlip>
                <a:blip r:embed="rId2"/>
              </a:buBlip>
            </a:pPr>
            <a:endParaRPr lang="en-US" sz="2800" b="1">
              <a:solidFill>
                <a:srgbClr val="336600"/>
              </a:solidFill>
              <a:latin typeface="Arial" pitchFamily="34" charset="0"/>
            </a:endParaRPr>
          </a:p>
          <a:p>
            <a:pPr algn="just">
              <a:spcBef>
                <a:spcPct val="50000"/>
              </a:spcBef>
              <a:buFontTx/>
              <a:buBlip>
                <a:blip r:embed="rId2"/>
              </a:buBlip>
            </a:pPr>
            <a:r>
              <a:rPr lang="en-US" sz="2800" b="1">
                <a:solidFill>
                  <a:srgbClr val="3366FF"/>
                </a:solidFill>
                <a:latin typeface="Arial" pitchFamily="34" charset="0"/>
              </a:rPr>
              <a:t>   	</a:t>
            </a:r>
            <a:r>
              <a:rPr lang="en-US" sz="2800" b="1">
                <a:solidFill>
                  <a:srgbClr val="CC3300"/>
                </a:solidFill>
                <a:latin typeface="Arial" pitchFamily="34" charset="0"/>
                <a:cs typeface="Times New Roman" pitchFamily="18" charset="0"/>
              </a:rPr>
              <a:t>This standard describes the method of 	communication and the electrical interface 	requirements for the subsystems connected 	in the data bus</a:t>
            </a:r>
          </a:p>
          <a:p>
            <a:pPr algn="just">
              <a:spcBef>
                <a:spcPct val="50000"/>
              </a:spcBef>
              <a:buFontTx/>
              <a:buBlip>
                <a:blip r:embed="rId2"/>
              </a:buBlip>
            </a:pPr>
            <a:endParaRPr lang="en-US" sz="2800" b="1">
              <a:solidFill>
                <a:srgbClr val="CC3300"/>
              </a:solidFill>
              <a:latin typeface="Arial" pitchFamily="34" charset="0"/>
              <a:cs typeface="Times New Roman" pitchFamily="18" charset="0"/>
            </a:endParaRPr>
          </a:p>
        </p:txBody>
      </p:sp>
      <p:sp>
        <p:nvSpPr>
          <p:cNvPr id="10243" name="WordArt 3"/>
          <p:cNvSpPr>
            <a:spLocks noChangeArrowheads="1" noChangeShapeType="1" noTextEdit="1"/>
          </p:cNvSpPr>
          <p:nvPr/>
        </p:nvSpPr>
        <p:spPr bwMode="auto">
          <a:xfrm>
            <a:off x="1371600" y="457200"/>
            <a:ext cx="6819900" cy="762000"/>
          </a:xfrm>
          <a:prstGeom prst="rect">
            <a:avLst/>
          </a:prstGeom>
        </p:spPr>
        <p:txBody>
          <a:bodyPr wrap="none" fromWordArt="1">
            <a:prstTxWarp prst="textPlain">
              <a:avLst>
                <a:gd name="adj" fmla="val 50861"/>
              </a:avLst>
            </a:prstTxWarp>
          </a:bodyPr>
          <a:lstStyle/>
          <a:p>
            <a:r>
              <a:rPr lang="en-US" sz="3600" kern="10">
                <a:ln w="12700">
                  <a:solidFill>
                    <a:srgbClr val="3333CC"/>
                  </a:solidFill>
                  <a:round/>
                  <a:headEnd/>
                  <a:tailEnd/>
                </a:ln>
                <a:solidFill>
                  <a:srgbClr val="B2B2B2">
                    <a:alpha val="50000"/>
                  </a:srgbClr>
                </a:solidFill>
                <a:effectLst>
                  <a:outerShdw dist="45791" dir="2021404" algn="ctr" rotWithShape="0">
                    <a:srgbClr val="9999FF"/>
                  </a:outerShdw>
                </a:effectLst>
                <a:latin typeface="Arial Black"/>
              </a:rPr>
              <a:t>MILITARY STANDARD 1553</a:t>
            </a:r>
          </a:p>
        </p:txBody>
      </p:sp>
    </p:spTree>
  </p:cSld>
  <p:clrMapOvr>
    <a:masterClrMapping/>
  </p:clrMapOvr>
  <p:transition spd="slow">
    <p:split orient="vert"/>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290" name="Group 26"/>
          <p:cNvGrpSpPr>
            <a:grpSpLocks/>
          </p:cNvGrpSpPr>
          <p:nvPr/>
        </p:nvGrpSpPr>
        <p:grpSpPr bwMode="auto">
          <a:xfrm>
            <a:off x="1143000" y="1492250"/>
            <a:ext cx="8305800" cy="4679950"/>
            <a:chOff x="336" y="796"/>
            <a:chExt cx="5232" cy="2948"/>
          </a:xfrm>
        </p:grpSpPr>
        <p:sp>
          <p:nvSpPr>
            <p:cNvPr id="11266" name="Text Box 2"/>
            <p:cNvSpPr txBox="1">
              <a:spLocks noChangeArrowheads="1"/>
            </p:cNvSpPr>
            <p:nvPr/>
          </p:nvSpPr>
          <p:spPr bwMode="auto">
            <a:xfrm>
              <a:off x="528" y="892"/>
              <a:ext cx="1536" cy="288"/>
            </a:xfrm>
            <a:prstGeom prst="rect">
              <a:avLst/>
            </a:prstGeom>
            <a:noFill/>
            <a:ln w="9525">
              <a:noFill/>
              <a:miter lim="800000"/>
              <a:headEnd/>
              <a:tailEnd/>
            </a:ln>
            <a:effectLst/>
          </p:spPr>
          <p:txBody>
            <a:bodyPr>
              <a:spAutoFit/>
            </a:bodyPr>
            <a:lstStyle/>
            <a:p>
              <a:pPr algn="l">
                <a:spcBef>
                  <a:spcPct val="50000"/>
                </a:spcBef>
              </a:pPr>
              <a:endParaRPr lang="en-US"/>
            </a:p>
          </p:txBody>
        </p:sp>
        <p:sp>
          <p:nvSpPr>
            <p:cNvPr id="11267" name="Text Box 3"/>
            <p:cNvSpPr txBox="1">
              <a:spLocks noChangeArrowheads="1"/>
            </p:cNvSpPr>
            <p:nvPr/>
          </p:nvSpPr>
          <p:spPr bwMode="auto">
            <a:xfrm>
              <a:off x="384" y="796"/>
              <a:ext cx="1248" cy="288"/>
            </a:xfrm>
            <a:prstGeom prst="rect">
              <a:avLst/>
            </a:prstGeom>
            <a:noFill/>
            <a:ln w="9525">
              <a:noFill/>
              <a:miter lim="800000"/>
              <a:headEnd/>
              <a:tailEnd/>
            </a:ln>
            <a:effectLst/>
          </p:spPr>
          <p:txBody>
            <a:bodyPr>
              <a:spAutoFit/>
            </a:bodyPr>
            <a:lstStyle/>
            <a:p>
              <a:pPr algn="l">
                <a:spcBef>
                  <a:spcPct val="50000"/>
                </a:spcBef>
              </a:pPr>
              <a:r>
                <a:rPr lang="en-US" b="1">
                  <a:solidFill>
                    <a:srgbClr val="006600"/>
                  </a:solidFill>
                  <a:latin typeface="Arial" pitchFamily="34" charset="0"/>
                </a:rPr>
                <a:t>Data Rate</a:t>
              </a:r>
              <a:endParaRPr lang="en-US">
                <a:solidFill>
                  <a:srgbClr val="006600"/>
                </a:solidFill>
              </a:endParaRPr>
            </a:p>
          </p:txBody>
        </p:sp>
        <p:sp>
          <p:nvSpPr>
            <p:cNvPr id="11268" name="Text Box 4"/>
            <p:cNvSpPr txBox="1">
              <a:spLocks noChangeArrowheads="1"/>
            </p:cNvSpPr>
            <p:nvPr/>
          </p:nvSpPr>
          <p:spPr bwMode="auto">
            <a:xfrm>
              <a:off x="384" y="1584"/>
              <a:ext cx="1824" cy="288"/>
            </a:xfrm>
            <a:prstGeom prst="rect">
              <a:avLst/>
            </a:prstGeom>
            <a:noFill/>
            <a:ln w="9525">
              <a:noFill/>
              <a:miter lim="800000"/>
              <a:headEnd/>
              <a:tailEnd/>
            </a:ln>
            <a:effectLst/>
          </p:spPr>
          <p:txBody>
            <a:bodyPr>
              <a:spAutoFit/>
            </a:bodyPr>
            <a:lstStyle/>
            <a:p>
              <a:pPr algn="l">
                <a:spcBef>
                  <a:spcPct val="50000"/>
                </a:spcBef>
              </a:pPr>
              <a:r>
                <a:rPr lang="en-US" b="1">
                  <a:solidFill>
                    <a:srgbClr val="006600"/>
                  </a:solidFill>
                  <a:latin typeface="Arial" pitchFamily="34" charset="0"/>
                </a:rPr>
                <a:t>Message Length</a:t>
              </a:r>
              <a:endParaRPr lang="en-US">
                <a:solidFill>
                  <a:srgbClr val="006600"/>
                </a:solidFill>
              </a:endParaRPr>
            </a:p>
          </p:txBody>
        </p:sp>
        <p:sp>
          <p:nvSpPr>
            <p:cNvPr id="11269" name="Text Box 5"/>
            <p:cNvSpPr txBox="1">
              <a:spLocks noChangeArrowheads="1"/>
            </p:cNvSpPr>
            <p:nvPr/>
          </p:nvSpPr>
          <p:spPr bwMode="auto">
            <a:xfrm>
              <a:off x="384" y="1968"/>
              <a:ext cx="2400" cy="288"/>
            </a:xfrm>
            <a:prstGeom prst="rect">
              <a:avLst/>
            </a:prstGeom>
            <a:noFill/>
            <a:ln w="9525">
              <a:noFill/>
              <a:miter lim="800000"/>
              <a:headEnd/>
              <a:tailEnd/>
            </a:ln>
            <a:effectLst/>
          </p:spPr>
          <p:txBody>
            <a:bodyPr>
              <a:spAutoFit/>
            </a:bodyPr>
            <a:lstStyle/>
            <a:p>
              <a:pPr algn="l">
                <a:spcBef>
                  <a:spcPct val="50000"/>
                </a:spcBef>
              </a:pPr>
              <a:r>
                <a:rPr lang="en-US" b="1">
                  <a:solidFill>
                    <a:srgbClr val="006600"/>
                  </a:solidFill>
                  <a:latin typeface="Arial" pitchFamily="34" charset="0"/>
                </a:rPr>
                <a:t>Data Bits per Word</a:t>
              </a:r>
              <a:endParaRPr lang="en-US">
                <a:solidFill>
                  <a:srgbClr val="006600"/>
                </a:solidFill>
              </a:endParaRPr>
            </a:p>
          </p:txBody>
        </p:sp>
        <p:sp>
          <p:nvSpPr>
            <p:cNvPr id="11270" name="Text Box 6"/>
            <p:cNvSpPr txBox="1">
              <a:spLocks noChangeArrowheads="1"/>
            </p:cNvSpPr>
            <p:nvPr/>
          </p:nvSpPr>
          <p:spPr bwMode="auto">
            <a:xfrm>
              <a:off x="384" y="2352"/>
              <a:ext cx="2448" cy="288"/>
            </a:xfrm>
            <a:prstGeom prst="rect">
              <a:avLst/>
            </a:prstGeom>
            <a:noFill/>
            <a:ln w="9525">
              <a:noFill/>
              <a:miter lim="800000"/>
              <a:headEnd/>
              <a:tailEnd/>
            </a:ln>
            <a:effectLst/>
          </p:spPr>
          <p:txBody>
            <a:bodyPr>
              <a:spAutoFit/>
            </a:bodyPr>
            <a:lstStyle/>
            <a:p>
              <a:pPr algn="l">
                <a:spcBef>
                  <a:spcPct val="50000"/>
                </a:spcBef>
              </a:pPr>
              <a:r>
                <a:rPr lang="en-US" b="1">
                  <a:solidFill>
                    <a:srgbClr val="006600"/>
                  </a:solidFill>
                  <a:latin typeface="Arial" pitchFamily="34" charset="0"/>
                </a:rPr>
                <a:t>Transmission Technique</a:t>
              </a:r>
              <a:endParaRPr lang="en-US">
                <a:solidFill>
                  <a:srgbClr val="006600"/>
                </a:solidFill>
              </a:endParaRPr>
            </a:p>
          </p:txBody>
        </p:sp>
        <p:sp>
          <p:nvSpPr>
            <p:cNvPr id="11271" name="Text Box 7"/>
            <p:cNvSpPr txBox="1">
              <a:spLocks noChangeArrowheads="1"/>
            </p:cNvSpPr>
            <p:nvPr/>
          </p:nvSpPr>
          <p:spPr bwMode="auto">
            <a:xfrm>
              <a:off x="384" y="2736"/>
              <a:ext cx="2016" cy="288"/>
            </a:xfrm>
            <a:prstGeom prst="rect">
              <a:avLst/>
            </a:prstGeom>
            <a:noFill/>
            <a:ln w="9525">
              <a:noFill/>
              <a:miter lim="800000"/>
              <a:headEnd/>
              <a:tailEnd/>
            </a:ln>
            <a:effectLst/>
          </p:spPr>
          <p:txBody>
            <a:bodyPr>
              <a:spAutoFit/>
            </a:bodyPr>
            <a:lstStyle/>
            <a:p>
              <a:pPr algn="l">
                <a:spcBef>
                  <a:spcPct val="50000"/>
                </a:spcBef>
              </a:pPr>
              <a:r>
                <a:rPr lang="en-US" b="1">
                  <a:solidFill>
                    <a:srgbClr val="006600"/>
                  </a:solidFill>
                  <a:latin typeface="Arial" pitchFamily="34" charset="0"/>
                </a:rPr>
                <a:t>Encoding</a:t>
              </a:r>
              <a:endParaRPr lang="en-US">
                <a:solidFill>
                  <a:srgbClr val="006600"/>
                </a:solidFill>
              </a:endParaRPr>
            </a:p>
          </p:txBody>
        </p:sp>
        <p:sp>
          <p:nvSpPr>
            <p:cNvPr id="11272" name="Text Box 8"/>
            <p:cNvSpPr txBox="1">
              <a:spLocks noChangeArrowheads="1"/>
            </p:cNvSpPr>
            <p:nvPr/>
          </p:nvSpPr>
          <p:spPr bwMode="auto">
            <a:xfrm>
              <a:off x="384" y="3120"/>
              <a:ext cx="1920" cy="288"/>
            </a:xfrm>
            <a:prstGeom prst="rect">
              <a:avLst/>
            </a:prstGeom>
            <a:noFill/>
            <a:ln w="9525">
              <a:noFill/>
              <a:miter lim="800000"/>
              <a:headEnd/>
              <a:tailEnd/>
            </a:ln>
            <a:effectLst/>
          </p:spPr>
          <p:txBody>
            <a:bodyPr>
              <a:spAutoFit/>
            </a:bodyPr>
            <a:lstStyle/>
            <a:p>
              <a:pPr algn="l">
                <a:spcBef>
                  <a:spcPct val="50000"/>
                </a:spcBef>
              </a:pPr>
              <a:r>
                <a:rPr lang="en-US" b="1">
                  <a:solidFill>
                    <a:srgbClr val="006600"/>
                  </a:solidFill>
                  <a:latin typeface="Arial" pitchFamily="34" charset="0"/>
                </a:rPr>
                <a:t>Protocol</a:t>
              </a:r>
              <a:endParaRPr lang="en-US">
                <a:solidFill>
                  <a:srgbClr val="006600"/>
                </a:solidFill>
              </a:endParaRPr>
            </a:p>
          </p:txBody>
        </p:sp>
        <p:sp>
          <p:nvSpPr>
            <p:cNvPr id="11273" name="Text Box 9"/>
            <p:cNvSpPr txBox="1">
              <a:spLocks noChangeArrowheads="1"/>
            </p:cNvSpPr>
            <p:nvPr/>
          </p:nvSpPr>
          <p:spPr bwMode="auto">
            <a:xfrm>
              <a:off x="2832" y="796"/>
              <a:ext cx="1248" cy="288"/>
            </a:xfrm>
            <a:prstGeom prst="rect">
              <a:avLst/>
            </a:prstGeom>
            <a:noFill/>
            <a:ln w="9525">
              <a:noFill/>
              <a:miter lim="800000"/>
              <a:headEnd/>
              <a:tailEnd/>
            </a:ln>
            <a:effectLst/>
          </p:spPr>
          <p:txBody>
            <a:bodyPr>
              <a:spAutoFit/>
            </a:bodyPr>
            <a:lstStyle/>
            <a:p>
              <a:pPr algn="l">
                <a:spcBef>
                  <a:spcPct val="50000"/>
                </a:spcBef>
              </a:pPr>
              <a:r>
                <a:rPr lang="en-US" b="1">
                  <a:solidFill>
                    <a:srgbClr val="FF0000"/>
                  </a:solidFill>
                </a:rPr>
                <a:t>1 Mbps</a:t>
              </a:r>
              <a:endParaRPr lang="en-US">
                <a:solidFill>
                  <a:srgbClr val="FF0000"/>
                </a:solidFill>
              </a:endParaRPr>
            </a:p>
          </p:txBody>
        </p:sp>
        <p:sp>
          <p:nvSpPr>
            <p:cNvPr id="11274" name="Text Box 10"/>
            <p:cNvSpPr txBox="1">
              <a:spLocks noChangeArrowheads="1"/>
            </p:cNvSpPr>
            <p:nvPr/>
          </p:nvSpPr>
          <p:spPr bwMode="auto">
            <a:xfrm>
              <a:off x="2832" y="1584"/>
              <a:ext cx="2736" cy="288"/>
            </a:xfrm>
            <a:prstGeom prst="rect">
              <a:avLst/>
            </a:prstGeom>
            <a:noFill/>
            <a:ln w="9525">
              <a:noFill/>
              <a:miter lim="800000"/>
              <a:headEnd/>
              <a:tailEnd/>
            </a:ln>
            <a:effectLst/>
          </p:spPr>
          <p:txBody>
            <a:bodyPr>
              <a:spAutoFit/>
            </a:bodyPr>
            <a:lstStyle/>
            <a:p>
              <a:pPr algn="l">
                <a:spcBef>
                  <a:spcPct val="50000"/>
                </a:spcBef>
              </a:pPr>
              <a:r>
                <a:rPr lang="en-US" b="1">
                  <a:solidFill>
                    <a:srgbClr val="FF0000"/>
                  </a:solidFill>
                </a:rPr>
                <a:t>32 Word Strings(</a:t>
              </a:r>
              <a:r>
                <a:rPr lang="en-US" sz="1800" b="1">
                  <a:solidFill>
                    <a:srgbClr val="FF0000"/>
                  </a:solidFill>
                </a:rPr>
                <a:t>maximum</a:t>
              </a:r>
              <a:r>
                <a:rPr lang="en-US" b="1">
                  <a:solidFill>
                    <a:srgbClr val="FF0000"/>
                  </a:solidFill>
                </a:rPr>
                <a:t>)</a:t>
              </a:r>
            </a:p>
          </p:txBody>
        </p:sp>
        <p:sp>
          <p:nvSpPr>
            <p:cNvPr id="11275" name="Text Box 11"/>
            <p:cNvSpPr txBox="1">
              <a:spLocks noChangeArrowheads="1"/>
            </p:cNvSpPr>
            <p:nvPr/>
          </p:nvSpPr>
          <p:spPr bwMode="auto">
            <a:xfrm>
              <a:off x="2832" y="1968"/>
              <a:ext cx="2400" cy="288"/>
            </a:xfrm>
            <a:prstGeom prst="rect">
              <a:avLst/>
            </a:prstGeom>
            <a:noFill/>
            <a:ln w="9525">
              <a:noFill/>
              <a:miter lim="800000"/>
              <a:headEnd/>
              <a:tailEnd/>
            </a:ln>
            <a:effectLst/>
          </p:spPr>
          <p:txBody>
            <a:bodyPr>
              <a:spAutoFit/>
            </a:bodyPr>
            <a:lstStyle/>
            <a:p>
              <a:pPr algn="l">
                <a:spcBef>
                  <a:spcPct val="50000"/>
                </a:spcBef>
              </a:pPr>
              <a:r>
                <a:rPr lang="en-US" b="1">
                  <a:solidFill>
                    <a:srgbClr val="FF0000"/>
                  </a:solidFill>
                </a:rPr>
                <a:t>16 Bits</a:t>
              </a:r>
            </a:p>
          </p:txBody>
        </p:sp>
        <p:sp>
          <p:nvSpPr>
            <p:cNvPr id="11276" name="Text Box 12"/>
            <p:cNvSpPr txBox="1">
              <a:spLocks noChangeArrowheads="1"/>
            </p:cNvSpPr>
            <p:nvPr/>
          </p:nvSpPr>
          <p:spPr bwMode="auto">
            <a:xfrm>
              <a:off x="2832" y="2352"/>
              <a:ext cx="2448" cy="288"/>
            </a:xfrm>
            <a:prstGeom prst="rect">
              <a:avLst/>
            </a:prstGeom>
            <a:noFill/>
            <a:ln w="9525">
              <a:noFill/>
              <a:miter lim="800000"/>
              <a:headEnd/>
              <a:tailEnd/>
            </a:ln>
            <a:effectLst/>
          </p:spPr>
          <p:txBody>
            <a:bodyPr>
              <a:spAutoFit/>
            </a:bodyPr>
            <a:lstStyle/>
            <a:p>
              <a:pPr algn="l">
                <a:spcBef>
                  <a:spcPct val="50000"/>
                </a:spcBef>
              </a:pPr>
              <a:r>
                <a:rPr lang="en-US" b="1">
                  <a:solidFill>
                    <a:srgbClr val="FF0000"/>
                  </a:solidFill>
                  <a:latin typeface="Arial" pitchFamily="34" charset="0"/>
                </a:rPr>
                <a:t>Half - Duplex</a:t>
              </a:r>
              <a:endParaRPr lang="en-US">
                <a:solidFill>
                  <a:srgbClr val="FF0000"/>
                </a:solidFill>
              </a:endParaRPr>
            </a:p>
          </p:txBody>
        </p:sp>
        <p:sp>
          <p:nvSpPr>
            <p:cNvPr id="11277" name="Text Box 13"/>
            <p:cNvSpPr txBox="1">
              <a:spLocks noChangeArrowheads="1"/>
            </p:cNvSpPr>
            <p:nvPr/>
          </p:nvSpPr>
          <p:spPr bwMode="auto">
            <a:xfrm>
              <a:off x="2832" y="2736"/>
              <a:ext cx="2688" cy="288"/>
            </a:xfrm>
            <a:prstGeom prst="rect">
              <a:avLst/>
            </a:prstGeom>
            <a:noFill/>
            <a:ln w="9525">
              <a:noFill/>
              <a:miter lim="800000"/>
              <a:headEnd/>
              <a:tailEnd/>
            </a:ln>
            <a:effectLst/>
          </p:spPr>
          <p:txBody>
            <a:bodyPr>
              <a:spAutoFit/>
            </a:bodyPr>
            <a:lstStyle/>
            <a:p>
              <a:pPr algn="l">
                <a:spcBef>
                  <a:spcPct val="50000"/>
                </a:spcBef>
              </a:pPr>
              <a:r>
                <a:rPr lang="en-US" b="1">
                  <a:solidFill>
                    <a:srgbClr val="FF0000"/>
                  </a:solidFill>
                  <a:latin typeface="Arial" pitchFamily="34" charset="0"/>
                </a:rPr>
                <a:t>Manchester II Bi-phase</a:t>
              </a:r>
              <a:endParaRPr lang="en-US">
                <a:solidFill>
                  <a:srgbClr val="FF0000"/>
                </a:solidFill>
              </a:endParaRPr>
            </a:p>
          </p:txBody>
        </p:sp>
        <p:sp>
          <p:nvSpPr>
            <p:cNvPr id="11278" name="Text Box 14"/>
            <p:cNvSpPr txBox="1">
              <a:spLocks noChangeArrowheads="1"/>
            </p:cNvSpPr>
            <p:nvPr/>
          </p:nvSpPr>
          <p:spPr bwMode="auto">
            <a:xfrm>
              <a:off x="384" y="3456"/>
              <a:ext cx="1920" cy="288"/>
            </a:xfrm>
            <a:prstGeom prst="rect">
              <a:avLst/>
            </a:prstGeom>
            <a:noFill/>
            <a:ln w="9525">
              <a:noFill/>
              <a:miter lim="800000"/>
              <a:headEnd/>
              <a:tailEnd/>
            </a:ln>
            <a:effectLst/>
          </p:spPr>
          <p:txBody>
            <a:bodyPr>
              <a:spAutoFit/>
            </a:bodyPr>
            <a:lstStyle/>
            <a:p>
              <a:pPr algn="l">
                <a:spcBef>
                  <a:spcPct val="50000"/>
                </a:spcBef>
              </a:pPr>
              <a:r>
                <a:rPr lang="en-US" b="1">
                  <a:solidFill>
                    <a:srgbClr val="006600"/>
                  </a:solidFill>
                  <a:latin typeface="Arial" pitchFamily="34" charset="0"/>
                </a:rPr>
                <a:t>Transmission Mode</a:t>
              </a:r>
              <a:endParaRPr lang="en-US">
                <a:solidFill>
                  <a:srgbClr val="006600"/>
                </a:solidFill>
              </a:endParaRPr>
            </a:p>
          </p:txBody>
        </p:sp>
        <p:sp>
          <p:nvSpPr>
            <p:cNvPr id="11279" name="Text Box 15"/>
            <p:cNvSpPr txBox="1">
              <a:spLocks noChangeArrowheads="1"/>
            </p:cNvSpPr>
            <p:nvPr/>
          </p:nvSpPr>
          <p:spPr bwMode="auto">
            <a:xfrm>
              <a:off x="336" y="1200"/>
              <a:ext cx="1632" cy="288"/>
            </a:xfrm>
            <a:prstGeom prst="rect">
              <a:avLst/>
            </a:prstGeom>
            <a:noFill/>
            <a:ln w="9525">
              <a:noFill/>
              <a:miter lim="800000"/>
              <a:headEnd/>
              <a:tailEnd/>
            </a:ln>
            <a:effectLst/>
          </p:spPr>
          <p:txBody>
            <a:bodyPr>
              <a:spAutoFit/>
            </a:bodyPr>
            <a:lstStyle/>
            <a:p>
              <a:pPr algn="l">
                <a:spcBef>
                  <a:spcPct val="50000"/>
                </a:spcBef>
              </a:pPr>
              <a:r>
                <a:rPr lang="en-US" b="1">
                  <a:solidFill>
                    <a:srgbClr val="006600"/>
                  </a:solidFill>
                  <a:latin typeface="Arial" pitchFamily="34" charset="0"/>
                </a:rPr>
                <a:t>Word Length</a:t>
              </a:r>
              <a:endParaRPr lang="en-US">
                <a:solidFill>
                  <a:srgbClr val="006600"/>
                </a:solidFill>
              </a:endParaRPr>
            </a:p>
          </p:txBody>
        </p:sp>
        <p:sp>
          <p:nvSpPr>
            <p:cNvPr id="11280" name="Text Box 16"/>
            <p:cNvSpPr txBox="1">
              <a:spLocks noChangeArrowheads="1"/>
            </p:cNvSpPr>
            <p:nvPr/>
          </p:nvSpPr>
          <p:spPr bwMode="auto">
            <a:xfrm>
              <a:off x="2832" y="1180"/>
              <a:ext cx="1248" cy="288"/>
            </a:xfrm>
            <a:prstGeom prst="rect">
              <a:avLst/>
            </a:prstGeom>
            <a:noFill/>
            <a:ln w="9525">
              <a:noFill/>
              <a:miter lim="800000"/>
              <a:headEnd/>
              <a:tailEnd/>
            </a:ln>
            <a:effectLst/>
          </p:spPr>
          <p:txBody>
            <a:bodyPr>
              <a:spAutoFit/>
            </a:bodyPr>
            <a:lstStyle/>
            <a:p>
              <a:pPr algn="l">
                <a:spcBef>
                  <a:spcPct val="50000"/>
                </a:spcBef>
              </a:pPr>
              <a:r>
                <a:rPr lang="en-US" b="1">
                  <a:solidFill>
                    <a:srgbClr val="FF0000"/>
                  </a:solidFill>
                </a:rPr>
                <a:t>20 Bits</a:t>
              </a:r>
              <a:endParaRPr lang="en-US">
                <a:solidFill>
                  <a:srgbClr val="FF0000"/>
                </a:solidFill>
              </a:endParaRPr>
            </a:p>
          </p:txBody>
        </p:sp>
        <p:sp>
          <p:nvSpPr>
            <p:cNvPr id="11281" name="Text Box 17"/>
            <p:cNvSpPr txBox="1">
              <a:spLocks noChangeArrowheads="1"/>
            </p:cNvSpPr>
            <p:nvPr/>
          </p:nvSpPr>
          <p:spPr bwMode="auto">
            <a:xfrm>
              <a:off x="2592" y="3456"/>
              <a:ext cx="1824" cy="288"/>
            </a:xfrm>
            <a:prstGeom prst="rect">
              <a:avLst/>
            </a:prstGeom>
            <a:noFill/>
            <a:ln w="9525">
              <a:noFill/>
              <a:miter lim="800000"/>
              <a:headEnd/>
              <a:tailEnd/>
            </a:ln>
            <a:effectLst/>
          </p:spPr>
          <p:txBody>
            <a:bodyPr>
              <a:spAutoFit/>
            </a:bodyPr>
            <a:lstStyle/>
            <a:p>
              <a:pPr>
                <a:spcBef>
                  <a:spcPct val="50000"/>
                </a:spcBef>
              </a:pPr>
              <a:r>
                <a:rPr lang="en-US" b="1">
                  <a:solidFill>
                    <a:srgbClr val="FF0000"/>
                  </a:solidFill>
                  <a:latin typeface="Arial" pitchFamily="34" charset="0"/>
                </a:rPr>
                <a:t>Voltage Mode</a:t>
              </a:r>
            </a:p>
          </p:txBody>
        </p:sp>
        <p:sp>
          <p:nvSpPr>
            <p:cNvPr id="11282" name="Text Box 18" descr="C:\My Documents\present\F-16UAE.jpg"/>
            <p:cNvSpPr txBox="1">
              <a:spLocks noChangeArrowheads="1"/>
            </p:cNvSpPr>
            <p:nvPr/>
          </p:nvSpPr>
          <p:spPr bwMode="auto">
            <a:xfrm>
              <a:off x="2880" y="3291"/>
              <a:ext cx="2160" cy="288"/>
            </a:xfrm>
            <a:prstGeom prst="rect">
              <a:avLst/>
            </a:prstGeom>
            <a:noFill/>
            <a:ln w="9525">
              <a:noFill/>
              <a:miter lim="800000"/>
              <a:headEnd/>
              <a:tailEnd/>
            </a:ln>
            <a:effectLst/>
          </p:spPr>
          <p:txBody>
            <a:bodyPr>
              <a:spAutoFit/>
            </a:bodyPr>
            <a:lstStyle/>
            <a:p>
              <a:pPr>
                <a:spcBef>
                  <a:spcPct val="50000"/>
                </a:spcBef>
              </a:pPr>
              <a:endParaRPr lang="en-US"/>
            </a:p>
          </p:txBody>
        </p:sp>
        <p:sp>
          <p:nvSpPr>
            <p:cNvPr id="11283" name="Text Box 19" descr="C:\My Documents\present\F-16UAE.jpg"/>
            <p:cNvSpPr txBox="1">
              <a:spLocks noChangeArrowheads="1"/>
            </p:cNvSpPr>
            <p:nvPr/>
          </p:nvSpPr>
          <p:spPr bwMode="auto">
            <a:xfrm>
              <a:off x="2400" y="3120"/>
              <a:ext cx="2880" cy="288"/>
            </a:xfrm>
            <a:prstGeom prst="rect">
              <a:avLst/>
            </a:prstGeom>
            <a:noFill/>
            <a:ln w="9525">
              <a:noFill/>
              <a:miter lim="800000"/>
              <a:headEnd/>
              <a:tailEnd/>
            </a:ln>
            <a:effectLst/>
          </p:spPr>
          <p:txBody>
            <a:bodyPr>
              <a:spAutoFit/>
            </a:bodyPr>
            <a:lstStyle/>
            <a:p>
              <a:pPr>
                <a:spcBef>
                  <a:spcPct val="50000"/>
                </a:spcBef>
              </a:pPr>
              <a:r>
                <a:rPr lang="en-US" b="1">
                  <a:solidFill>
                    <a:srgbClr val="FF0000"/>
                  </a:solidFill>
                  <a:latin typeface="Arial" pitchFamily="34" charset="0"/>
                </a:rPr>
                <a:t>Command Response </a:t>
              </a:r>
            </a:p>
          </p:txBody>
        </p:sp>
      </p:grpSp>
      <p:sp>
        <p:nvSpPr>
          <p:cNvPr id="11285" name="WordArt 21"/>
          <p:cNvSpPr>
            <a:spLocks noChangeArrowheads="1" noChangeShapeType="1" noTextEdit="1"/>
          </p:cNvSpPr>
          <p:nvPr/>
        </p:nvSpPr>
        <p:spPr bwMode="auto">
          <a:xfrm>
            <a:off x="1371600" y="533400"/>
            <a:ext cx="6400800" cy="685800"/>
          </a:xfrm>
          <a:prstGeom prst="rect">
            <a:avLst/>
          </a:prstGeom>
        </p:spPr>
        <p:txBody>
          <a:bodyPr wrap="none" fromWordArt="1">
            <a:prstTxWarp prst="textDeflate">
              <a:avLst>
                <a:gd name="adj" fmla="val 18750"/>
              </a:avLst>
            </a:prstTxWarp>
            <a:scene3d>
              <a:camera prst="legacyObliqueTopLeft"/>
              <a:lightRig rig="legacyNormal3" dir="r"/>
            </a:scene3d>
            <a:sp3d extrusionH="201600" prstMaterial="legacyMatte">
              <a:extrusionClr>
                <a:srgbClr val="0066CC"/>
              </a:extrusionClr>
            </a:sp3d>
          </a:bodyPr>
          <a:lstStyle/>
          <a:p>
            <a:r>
              <a:rPr lang="en-US" sz="3600" kern="10">
                <a:ln w="9525">
                  <a:round/>
                  <a:headEnd/>
                  <a:tailEnd/>
                </a:ln>
                <a:gradFill rotWithShape="0">
                  <a:gsLst>
                    <a:gs pos="0">
                      <a:srgbClr val="9900CC"/>
                    </a:gs>
                    <a:gs pos="100000">
                      <a:srgbClr val="FF0066"/>
                    </a:gs>
                  </a:gsLst>
                  <a:lin ang="5400000" scaled="1"/>
                </a:gradFill>
                <a:latin typeface="Times New Roman"/>
                <a:cs typeface="Times New Roman"/>
              </a:rPr>
              <a:t>SPECIFICATION OVERVIEW</a:t>
            </a:r>
          </a:p>
        </p:txBody>
      </p:sp>
    </p:spTree>
  </p:cSld>
  <p:clrMapOvr>
    <a:masterClrMapping/>
  </p:clrMapOvr>
  <p:transition spd="slow">
    <p:split orient="vert"/>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ext Box 2" descr="C:\My Documents\present\F-16UAE.jpg"/>
          <p:cNvSpPr txBox="1">
            <a:spLocks noChangeArrowheads="1"/>
          </p:cNvSpPr>
          <p:nvPr/>
        </p:nvSpPr>
        <p:spPr bwMode="auto">
          <a:xfrm>
            <a:off x="495300" y="2047875"/>
            <a:ext cx="8382000" cy="3759200"/>
          </a:xfrm>
          <a:prstGeom prst="rect">
            <a:avLst/>
          </a:prstGeom>
          <a:noFill/>
          <a:ln w="9525">
            <a:noFill/>
            <a:miter lim="800000"/>
            <a:headEnd/>
            <a:tailEnd/>
          </a:ln>
          <a:effectLst/>
        </p:spPr>
        <p:txBody>
          <a:bodyPr>
            <a:spAutoFit/>
          </a:bodyPr>
          <a:lstStyle/>
          <a:p>
            <a:pPr algn="l">
              <a:lnSpc>
                <a:spcPct val="145000"/>
              </a:lnSpc>
              <a:spcBef>
                <a:spcPct val="50000"/>
              </a:spcBef>
              <a:buFontTx/>
              <a:buBlip>
                <a:blip r:embed="rId2"/>
              </a:buBlip>
            </a:pPr>
            <a:r>
              <a:rPr lang="en-US"/>
              <a:t>       </a:t>
            </a:r>
            <a:r>
              <a:rPr lang="en-US" sz="2800" b="1">
                <a:solidFill>
                  <a:srgbClr val="006600"/>
                </a:solidFill>
              </a:rPr>
              <a:t>BUS CONTROLLER (BC)</a:t>
            </a:r>
          </a:p>
          <a:p>
            <a:pPr algn="l">
              <a:lnSpc>
                <a:spcPct val="145000"/>
              </a:lnSpc>
              <a:spcBef>
                <a:spcPct val="50000"/>
              </a:spcBef>
              <a:buFontTx/>
              <a:buBlip>
                <a:blip r:embed="rId2"/>
              </a:buBlip>
            </a:pPr>
            <a:r>
              <a:rPr lang="en-US" sz="2800" b="1">
                <a:solidFill>
                  <a:srgbClr val="008000"/>
                </a:solidFill>
              </a:rPr>
              <a:t>    </a:t>
            </a:r>
            <a:r>
              <a:rPr lang="en-US" sz="2800" b="1">
                <a:solidFill>
                  <a:srgbClr val="FF0000"/>
                </a:solidFill>
              </a:rPr>
              <a:t> REMOTE TERMINAL (RT)</a:t>
            </a:r>
          </a:p>
          <a:p>
            <a:pPr algn="l">
              <a:lnSpc>
                <a:spcPct val="145000"/>
              </a:lnSpc>
              <a:spcBef>
                <a:spcPct val="50000"/>
              </a:spcBef>
              <a:buFontTx/>
              <a:buBlip>
                <a:blip r:embed="rId2"/>
              </a:buBlip>
            </a:pPr>
            <a:r>
              <a:rPr lang="en-US" sz="2800" b="1">
                <a:solidFill>
                  <a:srgbClr val="FF3300"/>
                </a:solidFill>
              </a:rPr>
              <a:t>     MONITORING TERMINAL (MT)</a:t>
            </a:r>
          </a:p>
          <a:p>
            <a:pPr algn="l">
              <a:lnSpc>
                <a:spcPct val="145000"/>
              </a:lnSpc>
              <a:spcBef>
                <a:spcPct val="50000"/>
              </a:spcBef>
              <a:buFontTx/>
              <a:buBlip>
                <a:blip r:embed="rId2"/>
              </a:buBlip>
            </a:pPr>
            <a:r>
              <a:rPr lang="en-US" sz="2800" b="1">
                <a:solidFill>
                  <a:srgbClr val="008000"/>
                </a:solidFill>
              </a:rPr>
              <a:t>    </a:t>
            </a:r>
            <a:r>
              <a:rPr lang="en-US" sz="2800" b="1">
                <a:solidFill>
                  <a:srgbClr val="006600"/>
                </a:solidFill>
              </a:rPr>
              <a:t>TRANSMISSION MEDIA</a:t>
            </a:r>
          </a:p>
          <a:p>
            <a:pPr>
              <a:spcBef>
                <a:spcPct val="50000"/>
              </a:spcBef>
            </a:pPr>
            <a:endParaRPr lang="en-US">
              <a:solidFill>
                <a:srgbClr val="006600"/>
              </a:solidFill>
            </a:endParaRPr>
          </a:p>
        </p:txBody>
      </p:sp>
      <p:sp>
        <p:nvSpPr>
          <p:cNvPr id="12292" name="WordArt 4"/>
          <p:cNvSpPr>
            <a:spLocks noChangeArrowheads="1" noChangeShapeType="1" noTextEdit="1"/>
          </p:cNvSpPr>
          <p:nvPr/>
        </p:nvSpPr>
        <p:spPr bwMode="auto">
          <a:xfrm>
            <a:off x="803275" y="533400"/>
            <a:ext cx="7581900" cy="1143000"/>
          </a:xfrm>
          <a:prstGeom prst="rect">
            <a:avLst/>
          </a:prstGeom>
        </p:spPr>
        <p:txBody>
          <a:bodyPr wrap="none" fromWordArt="1">
            <a:prstTxWarp prst="textCanUp">
              <a:avLst>
                <a:gd name="adj" fmla="val 77403"/>
              </a:avLst>
            </a:prstTxWarp>
            <a:scene3d>
              <a:camera prst="legacyObliqueRight"/>
              <a:lightRig rig="legacyHarsh3" dir="t"/>
            </a:scene3d>
            <a:sp3d extrusionH="100000" prstMaterial="legacyMatte">
              <a:extrusionClr>
                <a:srgbClr val="663300"/>
              </a:extrusionClr>
            </a:sp3d>
          </a:bodyPr>
          <a:lstStyle/>
          <a:p>
            <a:r>
              <a:rPr lang="en-US" sz="3600" kern="10">
                <a:ln w="9525">
                  <a:round/>
                  <a:headEnd/>
                  <a:tailEnd/>
                </a:ln>
                <a:gradFill rotWithShape="0">
                  <a:gsLst>
                    <a:gs pos="0">
                      <a:srgbClr val="03D4A8"/>
                    </a:gs>
                    <a:gs pos="25000">
                      <a:srgbClr val="21D6E0"/>
                    </a:gs>
                    <a:gs pos="75000">
                      <a:srgbClr val="0087E6"/>
                    </a:gs>
                    <a:gs pos="100000">
                      <a:srgbClr val="005CBF"/>
                    </a:gs>
                  </a:gsLst>
                  <a:lin ang="5400000" scaled="1"/>
                </a:gradFill>
                <a:latin typeface="Arial Black"/>
              </a:rPr>
              <a:t>ELEMENTS OF MIL-STD-1553B</a:t>
            </a:r>
          </a:p>
        </p:txBody>
      </p:sp>
    </p:spTree>
  </p:cSld>
  <p:clrMapOvr>
    <a:masterClrMapping/>
  </p:clrMapOvr>
  <p:transition spd="slow">
    <p:split orient="vert"/>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descr="C:\My Documents\second\lwf6.tif"/>
          <p:cNvSpPr>
            <a:spLocks noChangeArrowheads="1"/>
          </p:cNvSpPr>
          <p:nvPr/>
        </p:nvSpPr>
        <p:spPr bwMode="auto">
          <a:xfrm>
            <a:off x="1085850" y="1371600"/>
            <a:ext cx="7086600" cy="4876800"/>
          </a:xfrm>
          <a:prstGeom prst="rect">
            <a:avLst/>
          </a:prstGeom>
          <a:blipFill dpi="0" rotWithShape="0">
            <a:blip r:embed="rId2" cstate="print"/>
            <a:srcRect/>
            <a:stretch>
              <a:fillRect/>
            </a:stretch>
          </a:blipFill>
          <a:ln w="9525">
            <a:noFill/>
            <a:miter lim="800000"/>
            <a:headEnd/>
            <a:tailEnd/>
          </a:ln>
        </p:spPr>
        <p:txBody>
          <a:bodyPr/>
          <a:lstStyle/>
          <a:p>
            <a:endParaRPr lang="en-US"/>
          </a:p>
        </p:txBody>
      </p:sp>
      <p:sp>
        <p:nvSpPr>
          <p:cNvPr id="13315" name="WordArt 3"/>
          <p:cNvSpPr>
            <a:spLocks noChangeArrowheads="1" noChangeShapeType="1" noTextEdit="1"/>
          </p:cNvSpPr>
          <p:nvPr/>
        </p:nvSpPr>
        <p:spPr bwMode="auto">
          <a:xfrm>
            <a:off x="2057400" y="533400"/>
            <a:ext cx="5410200" cy="609600"/>
          </a:xfrm>
          <a:prstGeom prst="rect">
            <a:avLst/>
          </a:prstGeom>
        </p:spPr>
        <p:txBody>
          <a:bodyPr wrap="none" fromWordArt="1">
            <a:prstTxWarp prst="textWave1">
              <a:avLst>
                <a:gd name="adj1" fmla="val 13005"/>
                <a:gd name="adj2" fmla="val 0"/>
              </a:avLst>
            </a:prstTxWarp>
          </a:bodyPr>
          <a:lstStyle/>
          <a:p>
            <a:r>
              <a:rPr lang="en-US" sz="3600" kern="10">
                <a:ln w="19050">
                  <a:noFill/>
                  <a:round/>
                  <a:headEnd/>
                  <a:tailEnd/>
                </a:ln>
                <a:solidFill>
                  <a:srgbClr val="3366FF"/>
                </a:solidFill>
                <a:effectLst>
                  <a:outerShdw dist="35921" dir="2700000" algn="ctr" rotWithShape="0">
                    <a:srgbClr val="990000"/>
                  </a:outerShdw>
                </a:effectLst>
                <a:latin typeface="Impact"/>
              </a:rPr>
              <a:t>BUS ARCHITECTURE</a:t>
            </a:r>
          </a:p>
        </p:txBody>
      </p:sp>
    </p:spTree>
  </p:cSld>
  <p:clrMapOvr>
    <a:masterClrMapping/>
  </p:clrMapOvr>
  <p:transition spd="slow">
    <p:split orient="vert"/>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descr="C:\My Documents\one.jpg"/>
          <p:cNvSpPr>
            <a:spLocks noChangeArrowheads="1"/>
          </p:cNvSpPr>
          <p:nvPr/>
        </p:nvSpPr>
        <p:spPr bwMode="auto">
          <a:xfrm>
            <a:off x="1295400" y="1433513"/>
            <a:ext cx="6629400" cy="4662487"/>
          </a:xfrm>
          <a:prstGeom prst="rect">
            <a:avLst/>
          </a:prstGeom>
          <a:blipFill dpi="0" rotWithShape="0">
            <a:blip r:embed="rId2" cstate="print"/>
            <a:srcRect/>
            <a:stretch>
              <a:fillRect/>
            </a:stretch>
          </a:blipFill>
          <a:ln w="9525">
            <a:noFill/>
            <a:miter lim="800000"/>
            <a:headEnd/>
            <a:tailEnd/>
          </a:ln>
        </p:spPr>
        <p:txBody>
          <a:bodyPr/>
          <a:lstStyle/>
          <a:p>
            <a:endParaRPr lang="en-US"/>
          </a:p>
        </p:txBody>
      </p:sp>
      <p:sp>
        <p:nvSpPr>
          <p:cNvPr id="16387" name="Text Box 3" descr="C:\My Documents\present\F-16UAE.jpg"/>
          <p:cNvSpPr txBox="1">
            <a:spLocks noChangeArrowheads="1"/>
          </p:cNvSpPr>
          <p:nvPr/>
        </p:nvSpPr>
        <p:spPr bwMode="auto">
          <a:xfrm>
            <a:off x="1828800" y="304800"/>
            <a:ext cx="57150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16388" name="WordArt 4" descr="Water droplets"/>
          <p:cNvSpPr>
            <a:spLocks noChangeArrowheads="1" noChangeShapeType="1" noTextEdit="1"/>
          </p:cNvSpPr>
          <p:nvPr/>
        </p:nvSpPr>
        <p:spPr bwMode="auto">
          <a:xfrm>
            <a:off x="2057400" y="304800"/>
            <a:ext cx="5486400" cy="1066800"/>
          </a:xfrm>
          <a:prstGeom prst="rect">
            <a:avLst/>
          </a:prstGeom>
        </p:spPr>
        <p:txBody>
          <a:bodyPr wrap="none" fromWordArt="1">
            <a:prstTxWarp prst="textDeflate">
              <a:avLst>
                <a:gd name="adj" fmla="val 26227"/>
              </a:avLst>
            </a:prstTxWarp>
          </a:bodyPr>
          <a:lstStyle/>
          <a:p>
            <a:r>
              <a:rPr lang="en-US" sz="3600" kern="10">
                <a:ln w="9525">
                  <a:solidFill>
                    <a:srgbClr val="000000"/>
                  </a:solidFill>
                  <a:round/>
                  <a:headEnd/>
                  <a:tailEnd/>
                </a:ln>
                <a:blipFill dpi="0" rotWithShape="0">
                  <a:blip r:embed="rId3"/>
                  <a:srcRect/>
                  <a:tile tx="0" ty="0" sx="100000" sy="100000" flip="none" algn="tl"/>
                </a:blipFill>
                <a:latin typeface="Impact"/>
              </a:rPr>
              <a:t>COUPLING METHODS</a:t>
            </a:r>
          </a:p>
        </p:txBody>
      </p:sp>
    </p:spTree>
  </p:cSld>
  <p:clrMapOvr>
    <a:masterClrMapping/>
  </p:clrMapOvr>
  <p:transition spd="slow">
    <p:split orient="vert"/>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4866" name="WordArt 2"/>
          <p:cNvSpPr>
            <a:spLocks noChangeArrowheads="1" noChangeShapeType="1" noTextEdit="1"/>
          </p:cNvSpPr>
          <p:nvPr/>
        </p:nvSpPr>
        <p:spPr bwMode="auto">
          <a:xfrm>
            <a:off x="1524000" y="457200"/>
            <a:ext cx="6400800" cy="952500"/>
          </a:xfrm>
          <a:prstGeom prst="rect">
            <a:avLst/>
          </a:prstGeom>
        </p:spPr>
        <p:txBody>
          <a:bodyPr wrap="none" fromWordArt="1">
            <a:prstTxWarp prst="textPlain">
              <a:avLst>
                <a:gd name="adj" fmla="val 50000"/>
              </a:avLst>
            </a:prstTxWarp>
          </a:bodyPr>
          <a:lstStyle/>
          <a:p>
            <a:r>
              <a:rPr lang="en-US" sz="3600" kern="10">
                <a:ln w="12700">
                  <a:solidFill>
                    <a:srgbClr val="EAEAEA"/>
                  </a:solidFill>
                  <a:round/>
                  <a:headEnd/>
                  <a:tailEnd/>
                </a:ln>
                <a:gradFill rotWithShape="0">
                  <a:gsLst>
                    <a:gs pos="0">
                      <a:srgbClr val="0000FF"/>
                    </a:gs>
                    <a:gs pos="100000">
                      <a:srgbClr val="9400ED"/>
                    </a:gs>
                  </a:gsLst>
                  <a:lin ang="0" scaled="1"/>
                </a:gradFill>
                <a:effectLst>
                  <a:outerShdw dist="35921" dir="2700000" sy="50000" kx="2115830" algn="bl" rotWithShape="0">
                    <a:srgbClr val="C0C0C0"/>
                  </a:outerShdw>
                </a:effectLst>
                <a:latin typeface="Arial Black"/>
              </a:rPr>
              <a:t>ARINC 429</a:t>
            </a:r>
          </a:p>
        </p:txBody>
      </p:sp>
    </p:spTree>
  </p:cSld>
  <p:clrMapOvr>
    <a:masterClrMapping/>
  </p:clrMapOvr>
  <p:transition spd="slow">
    <p:split orient="vert"/>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533400" y="1600200"/>
            <a:ext cx="8382000" cy="4578350"/>
          </a:xfrm>
          <a:prstGeom prst="rect">
            <a:avLst/>
          </a:prstGeom>
          <a:noFill/>
          <a:ln w="9525">
            <a:noFill/>
            <a:miter lim="800000"/>
            <a:headEnd/>
            <a:tailEnd/>
          </a:ln>
          <a:effectLst/>
        </p:spPr>
        <p:txBody>
          <a:bodyPr>
            <a:spAutoFit/>
          </a:bodyPr>
          <a:lstStyle/>
          <a:p>
            <a:pPr algn="l">
              <a:lnSpc>
                <a:spcPct val="90000"/>
              </a:lnSpc>
              <a:spcBef>
                <a:spcPct val="50000"/>
              </a:spcBef>
              <a:buFontTx/>
              <a:buBlip>
                <a:blip r:embed="rId2"/>
              </a:buBlip>
            </a:pPr>
            <a:r>
              <a:rPr lang="en-US" sz="2000" b="1">
                <a:solidFill>
                  <a:srgbClr val="6600CC"/>
                </a:solidFill>
                <a:latin typeface="Arial" pitchFamily="34" charset="0"/>
              </a:rPr>
              <a:t>   </a:t>
            </a:r>
            <a:r>
              <a:rPr lang="en-US" sz="2800" b="1">
                <a:solidFill>
                  <a:srgbClr val="006600"/>
                </a:solidFill>
                <a:latin typeface="Arial" pitchFamily="34" charset="0"/>
              </a:rPr>
              <a:t>Single point failure in 1553B leads to certificability problem  in civil aircraft</a:t>
            </a:r>
          </a:p>
          <a:p>
            <a:pPr algn="l">
              <a:lnSpc>
                <a:spcPct val="90000"/>
              </a:lnSpc>
              <a:spcBef>
                <a:spcPct val="50000"/>
              </a:spcBef>
              <a:buFontTx/>
              <a:buBlip>
                <a:blip r:embed="rId2"/>
              </a:buBlip>
            </a:pPr>
            <a:r>
              <a:rPr lang="en-US" sz="2800" b="1">
                <a:solidFill>
                  <a:srgbClr val="008000"/>
                </a:solidFill>
                <a:latin typeface="Arial" pitchFamily="34" charset="0"/>
              </a:rPr>
              <a:t>   </a:t>
            </a:r>
            <a:r>
              <a:rPr lang="en-US" sz="2800" b="1">
                <a:solidFill>
                  <a:srgbClr val="FF3300"/>
                </a:solidFill>
                <a:latin typeface="Arial" pitchFamily="34" charset="0"/>
              </a:rPr>
              <a:t>Addition of remote terminal requires changes in BC software which requires frequent certification</a:t>
            </a:r>
          </a:p>
          <a:p>
            <a:pPr algn="l">
              <a:spcBef>
                <a:spcPct val="50000"/>
              </a:spcBef>
              <a:buFontTx/>
              <a:buBlip>
                <a:blip r:embed="rId2"/>
              </a:buBlip>
            </a:pPr>
            <a:r>
              <a:rPr lang="en-US" sz="2800" b="1">
                <a:solidFill>
                  <a:srgbClr val="FF5050"/>
                </a:solidFill>
                <a:latin typeface="Arial" pitchFamily="34" charset="0"/>
              </a:rPr>
              <a:t>   </a:t>
            </a:r>
            <a:r>
              <a:rPr lang="en-US" sz="2800" b="1">
                <a:solidFill>
                  <a:srgbClr val="006600"/>
                </a:solidFill>
                <a:latin typeface="Arial" pitchFamily="34" charset="0"/>
              </a:rPr>
              <a:t>Standard adopted in the year 1977</a:t>
            </a:r>
          </a:p>
          <a:p>
            <a:pPr algn="l">
              <a:spcBef>
                <a:spcPct val="50000"/>
              </a:spcBef>
              <a:buFontTx/>
              <a:buBlip>
                <a:blip r:embed="rId2"/>
              </a:buBlip>
            </a:pPr>
            <a:r>
              <a:rPr lang="en-US" sz="2800" b="1">
                <a:solidFill>
                  <a:srgbClr val="66FF33"/>
                </a:solidFill>
                <a:latin typeface="Arial" pitchFamily="34" charset="0"/>
              </a:rPr>
              <a:t>   </a:t>
            </a:r>
            <a:r>
              <a:rPr lang="en-US" sz="2800" b="1">
                <a:solidFill>
                  <a:srgbClr val="FF3300"/>
                </a:solidFill>
                <a:latin typeface="Arial" pitchFamily="34" charset="0"/>
              </a:rPr>
              <a:t>Made its appearance in the C-17 transport                   aircraft</a:t>
            </a:r>
          </a:p>
          <a:p>
            <a:pPr algn="l">
              <a:spcBef>
                <a:spcPct val="50000"/>
              </a:spcBef>
              <a:buFontTx/>
              <a:buBlip>
                <a:blip r:embed="rId2"/>
              </a:buBlip>
            </a:pPr>
            <a:r>
              <a:rPr lang="en-US" sz="2800" b="1">
                <a:solidFill>
                  <a:srgbClr val="FF5050"/>
                </a:solidFill>
                <a:latin typeface="Arial" pitchFamily="34" charset="0"/>
              </a:rPr>
              <a:t>   </a:t>
            </a:r>
            <a:r>
              <a:rPr lang="en-US" sz="2800" b="1">
                <a:solidFill>
                  <a:srgbClr val="006600"/>
                </a:solidFill>
                <a:latin typeface="Arial" pitchFamily="34" charset="0"/>
              </a:rPr>
              <a:t>Point to Point Protocol</a:t>
            </a:r>
          </a:p>
        </p:txBody>
      </p:sp>
      <p:sp>
        <p:nvSpPr>
          <p:cNvPr id="28676" name="WordArt 4"/>
          <p:cNvSpPr>
            <a:spLocks noChangeArrowheads="1" noChangeShapeType="1" noTextEdit="1"/>
          </p:cNvSpPr>
          <p:nvPr/>
        </p:nvSpPr>
        <p:spPr bwMode="auto">
          <a:xfrm>
            <a:off x="1404938" y="457200"/>
            <a:ext cx="6334125" cy="1084263"/>
          </a:xfrm>
          <a:prstGeom prst="rect">
            <a:avLst/>
          </a:prstGeom>
        </p:spPr>
        <p:txBody>
          <a:bodyPr wrap="none" fromWordArt="1">
            <a:prstTxWarp prst="textChevron">
              <a:avLst>
                <a:gd name="adj" fmla="val 25000"/>
              </a:avLst>
            </a:prstTxWarp>
          </a:bodyPr>
          <a:lstStyle/>
          <a:p>
            <a:r>
              <a:rPr lang="en-US" sz="3600" kern="10">
                <a:ln w="12700">
                  <a:solidFill>
                    <a:schemeClr val="tx1"/>
                  </a:solidFill>
                  <a:round/>
                  <a:headEnd type="none" w="sm" len="sm"/>
                  <a:tailEnd type="none" w="sm" len="sm"/>
                </a:ln>
                <a:gradFill rotWithShape="0">
                  <a:gsLst>
                    <a:gs pos="0">
                      <a:srgbClr val="0000FF"/>
                    </a:gs>
                    <a:gs pos="100000">
                      <a:srgbClr val="FF3300"/>
                    </a:gs>
                  </a:gsLst>
                  <a:lin ang="5400000" scaled="1"/>
                </a:gradFill>
                <a:effectLst>
                  <a:outerShdw dist="45791" dir="2021404" algn="ctr" rotWithShape="0">
                    <a:srgbClr val="808080"/>
                  </a:outerShdw>
                </a:effectLst>
                <a:latin typeface="Arial Black"/>
              </a:rPr>
              <a:t>HISTORY &amp; MOTIVATION</a:t>
            </a:r>
          </a:p>
        </p:txBody>
      </p:sp>
    </p:spTree>
  </p:cSld>
  <p:clrMapOvr>
    <a:masterClrMapping/>
  </p:clrMapOvr>
  <p:transition spd="slow">
    <p:split orient="vert"/>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Text Box 3"/>
          <p:cNvSpPr txBox="1">
            <a:spLocks noChangeArrowheads="1"/>
          </p:cNvSpPr>
          <p:nvPr/>
        </p:nvSpPr>
        <p:spPr bwMode="auto">
          <a:xfrm>
            <a:off x="533400" y="1763713"/>
            <a:ext cx="8153400" cy="4484687"/>
          </a:xfrm>
          <a:prstGeom prst="rect">
            <a:avLst/>
          </a:prstGeom>
          <a:noFill/>
          <a:ln w="9525">
            <a:noFill/>
            <a:miter lim="800000"/>
            <a:headEnd/>
            <a:tailEnd/>
          </a:ln>
          <a:effectLst/>
        </p:spPr>
        <p:txBody>
          <a:bodyPr>
            <a:spAutoFit/>
          </a:bodyPr>
          <a:lstStyle/>
          <a:p>
            <a:pPr algn="l">
              <a:spcBef>
                <a:spcPct val="50000"/>
              </a:spcBef>
              <a:buFontTx/>
              <a:buBlip>
                <a:blip r:embed="rId2"/>
              </a:buBlip>
            </a:pPr>
            <a:r>
              <a:rPr lang="en-US" sz="2000" b="1">
                <a:solidFill>
                  <a:srgbClr val="008000"/>
                </a:solidFill>
                <a:latin typeface="Arial" pitchFamily="34" charset="0"/>
              </a:rPr>
              <a:t>  </a:t>
            </a:r>
            <a:r>
              <a:rPr lang="en-US" sz="2800" b="1">
                <a:solidFill>
                  <a:srgbClr val="FF3300"/>
                </a:solidFill>
                <a:latin typeface="Arial" pitchFamily="34" charset="0"/>
                <a:cs typeface="Arial" pitchFamily="34" charset="0"/>
              </a:rPr>
              <a:t>It is a specification that defines a local area network for transfer of digital data between avionics system elements in  civil aircraft.</a:t>
            </a:r>
            <a:r>
              <a:rPr lang="en-US" sz="2800" b="1">
                <a:solidFill>
                  <a:srgbClr val="008000"/>
                </a:solidFill>
                <a:latin typeface="Arial" pitchFamily="34" charset="0"/>
                <a:cs typeface="Arial" pitchFamily="34" charset="0"/>
              </a:rPr>
              <a:t>  </a:t>
            </a:r>
          </a:p>
          <a:p>
            <a:pPr algn="l">
              <a:spcBef>
                <a:spcPct val="50000"/>
              </a:spcBef>
              <a:buFontTx/>
              <a:buBlip>
                <a:blip r:embed="rId2"/>
              </a:buBlip>
            </a:pPr>
            <a:r>
              <a:rPr lang="en-US" sz="2800" b="1">
                <a:solidFill>
                  <a:srgbClr val="008000"/>
                </a:solidFill>
                <a:latin typeface="Arial" pitchFamily="34" charset="0"/>
              </a:rPr>
              <a:t>  </a:t>
            </a:r>
            <a:r>
              <a:rPr lang="en-US" sz="2800" b="1">
                <a:solidFill>
                  <a:srgbClr val="006600"/>
                </a:solidFill>
                <a:latin typeface="Arial" pitchFamily="34" charset="0"/>
              </a:rPr>
              <a:t>It is simplex data bus using one transmitter  but no more than twenty receivers for each bus implementation</a:t>
            </a:r>
          </a:p>
          <a:p>
            <a:pPr algn="l">
              <a:spcBef>
                <a:spcPct val="50000"/>
              </a:spcBef>
              <a:buFontTx/>
              <a:buBlip>
                <a:blip r:embed="rId2"/>
              </a:buBlip>
            </a:pPr>
            <a:r>
              <a:rPr lang="en-US" sz="2800" b="1">
                <a:solidFill>
                  <a:srgbClr val="008000"/>
                </a:solidFill>
                <a:latin typeface="Arial" pitchFamily="34" charset="0"/>
              </a:rPr>
              <a:t>  </a:t>
            </a:r>
            <a:r>
              <a:rPr lang="en-US" sz="2800" b="1">
                <a:solidFill>
                  <a:srgbClr val="FF3300"/>
                </a:solidFill>
                <a:latin typeface="Arial" pitchFamily="34" charset="0"/>
              </a:rPr>
              <a:t>There are no physical addressing. But the data are sent with  proper identifier or label</a:t>
            </a:r>
          </a:p>
          <a:p>
            <a:pPr algn="l">
              <a:spcBef>
                <a:spcPct val="50000"/>
              </a:spcBef>
            </a:pPr>
            <a:endParaRPr lang="en-US" b="1">
              <a:solidFill>
                <a:srgbClr val="FF3300"/>
              </a:solidFill>
              <a:latin typeface="Arial" pitchFamily="34" charset="0"/>
            </a:endParaRPr>
          </a:p>
        </p:txBody>
      </p:sp>
      <p:sp>
        <p:nvSpPr>
          <p:cNvPr id="29700" name="WordArt 4"/>
          <p:cNvSpPr>
            <a:spLocks noChangeArrowheads="1" noChangeShapeType="1" noTextEdit="1"/>
          </p:cNvSpPr>
          <p:nvPr/>
        </p:nvSpPr>
        <p:spPr bwMode="auto">
          <a:xfrm>
            <a:off x="1524000" y="457200"/>
            <a:ext cx="6324600" cy="685800"/>
          </a:xfrm>
          <a:prstGeom prst="rect">
            <a:avLst/>
          </a:prstGeom>
        </p:spPr>
        <p:txBody>
          <a:bodyPr wrap="none" fromWordArt="1">
            <a:prstTxWarp prst="textPlain">
              <a:avLst>
                <a:gd name="adj" fmla="val 50000"/>
              </a:avLst>
            </a:prstTxWarp>
          </a:bodyPr>
          <a:lstStyle/>
          <a:p>
            <a:r>
              <a:rPr lang="en-US" sz="3600" kern="10">
                <a:ln w="9525">
                  <a:noFill/>
                  <a:round/>
                  <a:headEnd type="none" w="sm" len="sm"/>
                  <a:tailEnd type="none" w="sm" len="sm"/>
                </a:ln>
                <a:solidFill>
                  <a:srgbClr val="000080"/>
                </a:solidFill>
                <a:effectLst>
                  <a:outerShdw dist="45791" dir="2021404" algn="ctr" rotWithShape="0">
                    <a:srgbClr val="C0C0C0"/>
                  </a:outerShdw>
                </a:effectLst>
                <a:latin typeface="Times New Roman"/>
                <a:cs typeface="Times New Roman"/>
              </a:rPr>
              <a:t>ARINC SPECIFICATION 429</a:t>
            </a:r>
          </a:p>
        </p:txBody>
      </p:sp>
      <p:sp>
        <p:nvSpPr>
          <p:cNvPr id="29701" name="Rectangle 5"/>
          <p:cNvSpPr>
            <a:spLocks noGrp="1" noChangeArrowheads="1"/>
          </p:cNvSpPr>
          <p:nvPr>
            <p:ph type="title" idx="4294967295"/>
          </p:nvPr>
        </p:nvSpPr>
        <p:spPr/>
        <p:txBody>
          <a:bodyPr/>
          <a:lstStyle/>
          <a:p>
            <a:r>
              <a:rPr lang="en-US">
                <a:solidFill>
                  <a:srgbClr val="006600"/>
                </a:solidFill>
              </a:rPr>
              <a:t>                 </a:t>
            </a:r>
          </a:p>
        </p:txBody>
      </p:sp>
      <p:sp>
        <p:nvSpPr>
          <p:cNvPr id="29702" name="Text Box 6"/>
          <p:cNvSpPr txBox="1">
            <a:spLocks noChangeArrowheads="1"/>
          </p:cNvSpPr>
          <p:nvPr/>
        </p:nvSpPr>
        <p:spPr bwMode="auto">
          <a:xfrm>
            <a:off x="7299325" y="5908675"/>
            <a:ext cx="1233488" cy="457200"/>
          </a:xfrm>
          <a:prstGeom prst="rect">
            <a:avLst/>
          </a:prstGeom>
          <a:noFill/>
          <a:ln w="9525">
            <a:noFill/>
            <a:miter lim="800000"/>
            <a:headEnd type="none" w="sm" len="sm"/>
            <a:tailEnd type="none" w="sm" len="sm"/>
          </a:ln>
          <a:effectLst/>
        </p:spPr>
        <p:txBody>
          <a:bodyPr wrap="none">
            <a:spAutoFit/>
          </a:bodyPr>
          <a:lstStyle/>
          <a:p>
            <a:pPr algn="l">
              <a:spcBef>
                <a:spcPct val="0"/>
              </a:spcBef>
            </a:pPr>
            <a:r>
              <a:rPr lang="en-US"/>
              <a:t>Contd…</a:t>
            </a:r>
          </a:p>
        </p:txBody>
      </p:sp>
    </p:spTree>
  </p:cSld>
  <p:clrMapOvr>
    <a:masterClrMapping/>
  </p:clrMapOvr>
  <p:transition spd="slow">
    <p:split orient="vert"/>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t>              </a:t>
            </a:r>
          </a:p>
        </p:txBody>
      </p:sp>
      <p:sp>
        <p:nvSpPr>
          <p:cNvPr id="107523" name="Rectangle 3"/>
          <p:cNvSpPr>
            <a:spLocks noGrp="1" noChangeArrowheads="1"/>
          </p:cNvSpPr>
          <p:nvPr>
            <p:ph type="body" idx="1"/>
          </p:nvPr>
        </p:nvSpPr>
        <p:spPr/>
        <p:txBody>
          <a:bodyPr/>
          <a:lstStyle/>
          <a:p>
            <a:pPr>
              <a:lnSpc>
                <a:spcPct val="90000"/>
              </a:lnSpc>
              <a:spcBef>
                <a:spcPct val="50000"/>
              </a:spcBef>
              <a:buFontTx/>
              <a:buBlip>
                <a:blip r:embed="rId2"/>
              </a:buBlip>
            </a:pPr>
            <a:r>
              <a:rPr lang="en-US" sz="2800" b="1">
                <a:solidFill>
                  <a:srgbClr val="39F000"/>
                </a:solidFill>
                <a:latin typeface="Arial" pitchFamily="34" charset="0"/>
              </a:rPr>
              <a:t> </a:t>
            </a:r>
            <a:r>
              <a:rPr lang="en-US" sz="2800" b="1">
                <a:solidFill>
                  <a:srgbClr val="660066"/>
                </a:solidFill>
                <a:latin typeface="Arial" pitchFamily="34" charset="0"/>
              </a:rPr>
              <a:t>ARINC 429 is viewed as a permanent as a  broadcast or  multicast operation</a:t>
            </a:r>
          </a:p>
          <a:p>
            <a:pPr>
              <a:lnSpc>
                <a:spcPct val="90000"/>
              </a:lnSpc>
              <a:spcBef>
                <a:spcPct val="50000"/>
              </a:spcBef>
              <a:buFontTx/>
              <a:buBlip>
                <a:blip r:embed="rId2"/>
              </a:buBlip>
            </a:pPr>
            <a:r>
              <a:rPr lang="en-US" sz="2800" b="1">
                <a:solidFill>
                  <a:srgbClr val="006600"/>
                </a:solidFill>
                <a:latin typeface="Arial" pitchFamily="34" charset="0"/>
              </a:rPr>
              <a:t>  Two alternative data rates of 100kbps and 12-14 Kbps</a:t>
            </a:r>
          </a:p>
          <a:p>
            <a:pPr>
              <a:lnSpc>
                <a:spcPct val="90000"/>
              </a:lnSpc>
              <a:spcBef>
                <a:spcPct val="50000"/>
              </a:spcBef>
              <a:buFontTx/>
              <a:buBlip>
                <a:blip r:embed="rId2"/>
              </a:buBlip>
            </a:pPr>
            <a:r>
              <a:rPr lang="en-US" sz="2800" b="1">
                <a:solidFill>
                  <a:srgbClr val="FF00FF"/>
                </a:solidFill>
                <a:latin typeface="Arial" pitchFamily="34" charset="0"/>
              </a:rPr>
              <a:t>  </a:t>
            </a:r>
            <a:r>
              <a:rPr lang="en-US" sz="2800" b="1">
                <a:solidFill>
                  <a:srgbClr val="660066"/>
                </a:solidFill>
                <a:latin typeface="Arial" pitchFamily="34" charset="0"/>
              </a:rPr>
              <a:t>There is no bus control in the data buses as found in MIL-STD 1553B</a:t>
            </a:r>
          </a:p>
          <a:p>
            <a:pPr>
              <a:lnSpc>
                <a:spcPct val="90000"/>
              </a:lnSpc>
              <a:spcBef>
                <a:spcPct val="50000"/>
              </a:spcBef>
              <a:buFontTx/>
              <a:buBlip>
                <a:blip r:embed="rId2"/>
              </a:buBlip>
            </a:pPr>
            <a:r>
              <a:rPr lang="en-US" sz="2800" b="1">
                <a:solidFill>
                  <a:srgbClr val="006600"/>
                </a:solidFill>
                <a:latin typeface="Arial" pitchFamily="34" charset="0"/>
              </a:rPr>
              <a:t>   It has direct coupling of transmitter and receiving terminals </a:t>
            </a:r>
            <a:endParaRPr lang="en-US" sz="4000">
              <a:solidFill>
                <a:srgbClr val="006600"/>
              </a:solidFill>
            </a:endParaRPr>
          </a:p>
        </p:txBody>
      </p:sp>
    </p:spTree>
  </p:cSld>
  <p:clrMapOvr>
    <a:masterClrMapping/>
  </p:clrMapOvr>
  <p:transition spd="slow">
    <p:split orient="vert"/>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Text Box 3074"/>
          <p:cNvSpPr txBox="1">
            <a:spLocks noChangeArrowheads="1"/>
          </p:cNvSpPr>
          <p:nvPr/>
        </p:nvSpPr>
        <p:spPr bwMode="auto">
          <a:xfrm>
            <a:off x="1431925" y="650875"/>
            <a:ext cx="184150" cy="457200"/>
          </a:xfrm>
          <a:prstGeom prst="rect">
            <a:avLst/>
          </a:prstGeom>
          <a:noFill/>
          <a:ln w="9525">
            <a:noFill/>
            <a:miter lim="800000"/>
            <a:headEnd/>
            <a:tailEnd/>
          </a:ln>
          <a:effectLst/>
        </p:spPr>
        <p:txBody>
          <a:bodyPr wrap="none">
            <a:spAutoFit/>
          </a:bodyPr>
          <a:lstStyle/>
          <a:p>
            <a:pPr algn="l">
              <a:spcBef>
                <a:spcPct val="0"/>
              </a:spcBef>
            </a:pPr>
            <a:endParaRPr lang="en-US"/>
          </a:p>
        </p:txBody>
      </p:sp>
      <p:sp>
        <p:nvSpPr>
          <p:cNvPr id="89092" name="Rectangle 3076"/>
          <p:cNvSpPr>
            <a:spLocks noChangeArrowheads="1"/>
          </p:cNvSpPr>
          <p:nvPr/>
        </p:nvSpPr>
        <p:spPr bwMode="auto">
          <a:xfrm>
            <a:off x="1905000" y="4495800"/>
            <a:ext cx="1752600" cy="762000"/>
          </a:xfrm>
          <a:prstGeom prst="rect">
            <a:avLst/>
          </a:prstGeom>
          <a:solidFill>
            <a:schemeClr val="tx1"/>
          </a:solidFill>
          <a:ln w="9525">
            <a:solidFill>
              <a:schemeClr val="tx1"/>
            </a:solidFill>
            <a:miter lim="800000"/>
            <a:headEnd/>
            <a:tailEnd/>
          </a:ln>
          <a:effectLst/>
        </p:spPr>
        <p:txBody>
          <a:bodyPr wrap="none" anchor="ctr"/>
          <a:lstStyle/>
          <a:p>
            <a:pPr>
              <a:spcBef>
                <a:spcPct val="0"/>
              </a:spcBef>
            </a:pPr>
            <a:endParaRPr lang="en-US" sz="1000">
              <a:solidFill>
                <a:schemeClr val="bg1"/>
              </a:solidFill>
            </a:endParaRPr>
          </a:p>
        </p:txBody>
      </p:sp>
      <p:sp>
        <p:nvSpPr>
          <p:cNvPr id="89093" name="Line 3077"/>
          <p:cNvSpPr>
            <a:spLocks noChangeShapeType="1"/>
          </p:cNvSpPr>
          <p:nvPr/>
        </p:nvSpPr>
        <p:spPr bwMode="auto">
          <a:xfrm>
            <a:off x="1905000" y="3352800"/>
            <a:ext cx="6553200" cy="0"/>
          </a:xfrm>
          <a:prstGeom prst="line">
            <a:avLst/>
          </a:prstGeom>
          <a:noFill/>
          <a:ln w="57150">
            <a:solidFill>
              <a:srgbClr val="99FF66"/>
            </a:solidFill>
            <a:round/>
            <a:headEnd/>
            <a:tailEnd type="triangle" w="med" len="med"/>
          </a:ln>
          <a:effectLst/>
        </p:spPr>
        <p:txBody>
          <a:bodyPr/>
          <a:lstStyle/>
          <a:p>
            <a:endParaRPr lang="en-US"/>
          </a:p>
        </p:txBody>
      </p:sp>
      <p:sp>
        <p:nvSpPr>
          <p:cNvPr id="89094" name="Text Box 3078"/>
          <p:cNvSpPr txBox="1">
            <a:spLocks noChangeArrowheads="1"/>
          </p:cNvSpPr>
          <p:nvPr/>
        </p:nvSpPr>
        <p:spPr bwMode="auto">
          <a:xfrm>
            <a:off x="2209800" y="4648200"/>
            <a:ext cx="1125538" cy="517525"/>
          </a:xfrm>
          <a:prstGeom prst="rect">
            <a:avLst/>
          </a:prstGeom>
          <a:noFill/>
          <a:ln w="9525">
            <a:noFill/>
            <a:miter lim="800000"/>
            <a:headEnd/>
            <a:tailEnd/>
          </a:ln>
          <a:effectLst/>
        </p:spPr>
        <p:txBody>
          <a:bodyPr wrap="none">
            <a:spAutoFit/>
          </a:bodyPr>
          <a:lstStyle/>
          <a:p>
            <a:pPr algn="l">
              <a:spcBef>
                <a:spcPct val="0"/>
              </a:spcBef>
            </a:pPr>
            <a:r>
              <a:rPr lang="en-US" sz="1400" b="1">
                <a:solidFill>
                  <a:schemeClr val="bg1"/>
                </a:solidFill>
              </a:rPr>
              <a:t>ARINC 429</a:t>
            </a:r>
          </a:p>
          <a:p>
            <a:pPr algn="l">
              <a:spcBef>
                <a:spcPct val="0"/>
              </a:spcBef>
            </a:pPr>
            <a:r>
              <a:rPr lang="en-US" sz="1400" b="1">
                <a:solidFill>
                  <a:schemeClr val="bg1"/>
                </a:solidFill>
              </a:rPr>
              <a:t>RECEIVER</a:t>
            </a:r>
          </a:p>
        </p:txBody>
      </p:sp>
      <p:sp>
        <p:nvSpPr>
          <p:cNvPr id="89095" name="Rectangle 3079"/>
          <p:cNvSpPr>
            <a:spLocks noChangeArrowheads="1"/>
          </p:cNvSpPr>
          <p:nvPr/>
        </p:nvSpPr>
        <p:spPr bwMode="auto">
          <a:xfrm>
            <a:off x="4191000" y="4495800"/>
            <a:ext cx="1752600" cy="762000"/>
          </a:xfrm>
          <a:prstGeom prst="rect">
            <a:avLst/>
          </a:prstGeom>
          <a:solidFill>
            <a:schemeClr val="tx1"/>
          </a:solidFill>
          <a:ln w="9525">
            <a:solidFill>
              <a:schemeClr val="tx1"/>
            </a:solidFill>
            <a:miter lim="800000"/>
            <a:headEnd/>
            <a:tailEnd/>
          </a:ln>
          <a:effectLst/>
        </p:spPr>
        <p:txBody>
          <a:bodyPr wrap="none" anchor="ctr"/>
          <a:lstStyle/>
          <a:p>
            <a:pPr>
              <a:spcBef>
                <a:spcPct val="0"/>
              </a:spcBef>
            </a:pPr>
            <a:r>
              <a:rPr lang="en-US" sz="1400" b="1">
                <a:solidFill>
                  <a:schemeClr val="bg1"/>
                </a:solidFill>
              </a:rPr>
              <a:t>ARINC 429</a:t>
            </a:r>
          </a:p>
          <a:p>
            <a:pPr>
              <a:spcBef>
                <a:spcPct val="0"/>
              </a:spcBef>
            </a:pPr>
            <a:r>
              <a:rPr lang="en-US" sz="1400" b="1">
                <a:solidFill>
                  <a:schemeClr val="bg1"/>
                </a:solidFill>
              </a:rPr>
              <a:t>RECEIVER </a:t>
            </a:r>
          </a:p>
        </p:txBody>
      </p:sp>
      <p:sp>
        <p:nvSpPr>
          <p:cNvPr id="89096" name="Rectangle 3080"/>
          <p:cNvSpPr>
            <a:spLocks noChangeArrowheads="1"/>
          </p:cNvSpPr>
          <p:nvPr/>
        </p:nvSpPr>
        <p:spPr bwMode="auto">
          <a:xfrm>
            <a:off x="6400800" y="4495800"/>
            <a:ext cx="1752600" cy="762000"/>
          </a:xfrm>
          <a:prstGeom prst="rect">
            <a:avLst/>
          </a:prstGeom>
          <a:solidFill>
            <a:schemeClr val="tx1"/>
          </a:solidFill>
          <a:ln w="9525">
            <a:solidFill>
              <a:schemeClr val="tx1"/>
            </a:solidFill>
            <a:miter lim="800000"/>
            <a:headEnd/>
            <a:tailEnd/>
          </a:ln>
          <a:effectLst/>
        </p:spPr>
        <p:txBody>
          <a:bodyPr wrap="none" anchor="ctr"/>
          <a:lstStyle/>
          <a:p>
            <a:pPr>
              <a:spcBef>
                <a:spcPct val="0"/>
              </a:spcBef>
            </a:pPr>
            <a:r>
              <a:rPr lang="en-US" sz="1400" b="1">
                <a:solidFill>
                  <a:schemeClr val="bg1"/>
                </a:solidFill>
              </a:rPr>
              <a:t>ARINC 429</a:t>
            </a:r>
          </a:p>
          <a:p>
            <a:pPr>
              <a:spcBef>
                <a:spcPct val="0"/>
              </a:spcBef>
            </a:pPr>
            <a:r>
              <a:rPr lang="en-US" sz="1400" b="1">
                <a:solidFill>
                  <a:schemeClr val="bg1"/>
                </a:solidFill>
              </a:rPr>
              <a:t>RECEIVER</a:t>
            </a:r>
          </a:p>
        </p:txBody>
      </p:sp>
      <p:sp>
        <p:nvSpPr>
          <p:cNvPr id="89097" name="Line 3081"/>
          <p:cNvSpPr>
            <a:spLocks noChangeShapeType="1"/>
          </p:cNvSpPr>
          <p:nvPr/>
        </p:nvSpPr>
        <p:spPr bwMode="auto">
          <a:xfrm flipV="1">
            <a:off x="2743200" y="3352800"/>
            <a:ext cx="0" cy="1143000"/>
          </a:xfrm>
          <a:prstGeom prst="line">
            <a:avLst/>
          </a:prstGeom>
          <a:noFill/>
          <a:ln w="57150">
            <a:solidFill>
              <a:srgbClr val="FF9900"/>
            </a:solidFill>
            <a:round/>
            <a:headEnd type="triangle" w="med" len="med"/>
            <a:tailEnd/>
          </a:ln>
          <a:effectLst/>
        </p:spPr>
        <p:txBody>
          <a:bodyPr/>
          <a:lstStyle/>
          <a:p>
            <a:endParaRPr lang="en-US"/>
          </a:p>
        </p:txBody>
      </p:sp>
      <p:sp>
        <p:nvSpPr>
          <p:cNvPr id="89098" name="Line 3082"/>
          <p:cNvSpPr>
            <a:spLocks noChangeShapeType="1"/>
          </p:cNvSpPr>
          <p:nvPr/>
        </p:nvSpPr>
        <p:spPr bwMode="auto">
          <a:xfrm flipV="1">
            <a:off x="5105400" y="3352800"/>
            <a:ext cx="0" cy="1143000"/>
          </a:xfrm>
          <a:prstGeom prst="line">
            <a:avLst/>
          </a:prstGeom>
          <a:noFill/>
          <a:ln w="57150">
            <a:solidFill>
              <a:srgbClr val="FF9900"/>
            </a:solidFill>
            <a:round/>
            <a:headEnd type="triangle" w="med" len="med"/>
            <a:tailEnd/>
          </a:ln>
          <a:effectLst/>
        </p:spPr>
        <p:txBody>
          <a:bodyPr/>
          <a:lstStyle/>
          <a:p>
            <a:endParaRPr lang="en-US"/>
          </a:p>
        </p:txBody>
      </p:sp>
      <p:sp>
        <p:nvSpPr>
          <p:cNvPr id="89099" name="Line 3083"/>
          <p:cNvSpPr>
            <a:spLocks noChangeShapeType="1"/>
          </p:cNvSpPr>
          <p:nvPr/>
        </p:nvSpPr>
        <p:spPr bwMode="auto">
          <a:xfrm flipV="1">
            <a:off x="7239000" y="3352800"/>
            <a:ext cx="0" cy="1143000"/>
          </a:xfrm>
          <a:prstGeom prst="line">
            <a:avLst/>
          </a:prstGeom>
          <a:noFill/>
          <a:ln w="57150">
            <a:solidFill>
              <a:srgbClr val="FF9900"/>
            </a:solidFill>
            <a:round/>
            <a:headEnd type="triangle" w="med" len="med"/>
            <a:tailEnd/>
          </a:ln>
          <a:effectLst/>
        </p:spPr>
        <p:txBody>
          <a:bodyPr/>
          <a:lstStyle/>
          <a:p>
            <a:endParaRPr lang="en-US"/>
          </a:p>
        </p:txBody>
      </p:sp>
      <p:sp>
        <p:nvSpPr>
          <p:cNvPr id="89100" name="Text Box 3084"/>
          <p:cNvSpPr txBox="1">
            <a:spLocks noChangeArrowheads="1"/>
          </p:cNvSpPr>
          <p:nvPr/>
        </p:nvSpPr>
        <p:spPr bwMode="auto">
          <a:xfrm>
            <a:off x="2286000" y="2763838"/>
            <a:ext cx="2482850" cy="366712"/>
          </a:xfrm>
          <a:prstGeom prst="rect">
            <a:avLst/>
          </a:prstGeom>
          <a:noFill/>
          <a:ln w="9525">
            <a:noFill/>
            <a:miter lim="800000"/>
            <a:headEnd/>
            <a:tailEnd/>
          </a:ln>
          <a:effectLst/>
        </p:spPr>
        <p:txBody>
          <a:bodyPr wrap="none">
            <a:spAutoFit/>
          </a:bodyPr>
          <a:lstStyle/>
          <a:p>
            <a:pPr algn="l">
              <a:spcBef>
                <a:spcPct val="0"/>
              </a:spcBef>
            </a:pPr>
            <a:r>
              <a:rPr lang="en-US" sz="1800" b="1">
                <a:solidFill>
                  <a:srgbClr val="FF3300"/>
                </a:solidFill>
              </a:rPr>
              <a:t>ARINC</a:t>
            </a:r>
            <a:r>
              <a:rPr lang="en-US" sz="1800">
                <a:solidFill>
                  <a:srgbClr val="FF3300"/>
                </a:solidFill>
              </a:rPr>
              <a:t> </a:t>
            </a:r>
            <a:r>
              <a:rPr lang="en-US" sz="1800" b="1">
                <a:solidFill>
                  <a:srgbClr val="FF3300"/>
                </a:solidFill>
              </a:rPr>
              <a:t>429 DATABUS</a:t>
            </a:r>
          </a:p>
        </p:txBody>
      </p:sp>
      <p:sp>
        <p:nvSpPr>
          <p:cNvPr id="89101" name="Text Box 3085"/>
          <p:cNvSpPr txBox="1">
            <a:spLocks noChangeArrowheads="1"/>
          </p:cNvSpPr>
          <p:nvPr/>
        </p:nvSpPr>
        <p:spPr bwMode="auto">
          <a:xfrm>
            <a:off x="6248400" y="2617788"/>
            <a:ext cx="2495550" cy="641350"/>
          </a:xfrm>
          <a:prstGeom prst="rect">
            <a:avLst/>
          </a:prstGeom>
          <a:noFill/>
          <a:ln w="9525">
            <a:noFill/>
            <a:miter lim="800000"/>
            <a:headEnd/>
            <a:tailEnd/>
          </a:ln>
          <a:effectLst/>
        </p:spPr>
        <p:txBody>
          <a:bodyPr wrap="none">
            <a:spAutoFit/>
          </a:bodyPr>
          <a:lstStyle/>
          <a:p>
            <a:pPr algn="l">
              <a:spcBef>
                <a:spcPct val="0"/>
              </a:spcBef>
            </a:pPr>
            <a:r>
              <a:rPr lang="en-US" sz="1800" b="1">
                <a:solidFill>
                  <a:srgbClr val="FF3300"/>
                </a:solidFill>
              </a:rPr>
              <a:t>UPTO 20 RECEIVERS</a:t>
            </a:r>
          </a:p>
          <a:p>
            <a:pPr algn="l">
              <a:spcBef>
                <a:spcPct val="0"/>
              </a:spcBef>
            </a:pPr>
            <a:r>
              <a:rPr lang="en-US" sz="1800" b="1">
                <a:solidFill>
                  <a:srgbClr val="FF3300"/>
                </a:solidFill>
              </a:rPr>
              <a:t>TOTAL</a:t>
            </a:r>
          </a:p>
        </p:txBody>
      </p:sp>
      <p:sp>
        <p:nvSpPr>
          <p:cNvPr id="89102" name="Rectangle 3086"/>
          <p:cNvSpPr>
            <a:spLocks noChangeArrowheads="1"/>
          </p:cNvSpPr>
          <p:nvPr/>
        </p:nvSpPr>
        <p:spPr bwMode="auto">
          <a:xfrm>
            <a:off x="609600" y="2971800"/>
            <a:ext cx="1371600" cy="762000"/>
          </a:xfrm>
          <a:prstGeom prst="rect">
            <a:avLst/>
          </a:prstGeom>
          <a:solidFill>
            <a:schemeClr val="tx1"/>
          </a:solidFill>
          <a:ln w="9525">
            <a:solidFill>
              <a:schemeClr val="tx1"/>
            </a:solidFill>
            <a:miter lim="800000"/>
            <a:headEnd/>
            <a:tailEnd/>
          </a:ln>
          <a:effectLst/>
        </p:spPr>
        <p:txBody>
          <a:bodyPr wrap="none" anchor="ctr"/>
          <a:lstStyle/>
          <a:p>
            <a:pPr>
              <a:spcBef>
                <a:spcPct val="0"/>
              </a:spcBef>
            </a:pPr>
            <a:r>
              <a:rPr lang="en-US" sz="1400" b="1">
                <a:solidFill>
                  <a:schemeClr val="bg1"/>
                </a:solidFill>
              </a:rPr>
              <a:t>ARINC 429</a:t>
            </a:r>
          </a:p>
          <a:p>
            <a:pPr>
              <a:spcBef>
                <a:spcPct val="0"/>
              </a:spcBef>
            </a:pPr>
            <a:r>
              <a:rPr lang="en-US" sz="1400" b="1">
                <a:solidFill>
                  <a:schemeClr val="bg1"/>
                </a:solidFill>
              </a:rPr>
              <a:t>TRANSMITTER</a:t>
            </a:r>
          </a:p>
        </p:txBody>
      </p:sp>
      <p:sp>
        <p:nvSpPr>
          <p:cNvPr id="89103" name="Line 3087"/>
          <p:cNvSpPr>
            <a:spLocks noChangeShapeType="1"/>
          </p:cNvSpPr>
          <p:nvPr/>
        </p:nvSpPr>
        <p:spPr bwMode="auto">
          <a:xfrm>
            <a:off x="2133600" y="3352800"/>
            <a:ext cx="457200" cy="0"/>
          </a:xfrm>
          <a:prstGeom prst="line">
            <a:avLst/>
          </a:prstGeom>
          <a:noFill/>
          <a:ln w="9525">
            <a:solidFill>
              <a:schemeClr val="tx1"/>
            </a:solidFill>
            <a:round/>
            <a:headEnd/>
            <a:tailEnd type="triangle" w="med" len="med"/>
          </a:ln>
          <a:effectLst/>
        </p:spPr>
        <p:txBody>
          <a:bodyPr/>
          <a:lstStyle/>
          <a:p>
            <a:endParaRPr lang="en-US"/>
          </a:p>
        </p:txBody>
      </p:sp>
      <p:sp>
        <p:nvSpPr>
          <p:cNvPr id="89105" name="WordArt 3089"/>
          <p:cNvSpPr>
            <a:spLocks noChangeArrowheads="1" noChangeShapeType="1" noTextEdit="1"/>
          </p:cNvSpPr>
          <p:nvPr/>
        </p:nvSpPr>
        <p:spPr bwMode="auto">
          <a:xfrm>
            <a:off x="1181100" y="533400"/>
            <a:ext cx="7448550" cy="542925"/>
          </a:xfrm>
          <a:prstGeom prst="rect">
            <a:avLst/>
          </a:prstGeom>
        </p:spPr>
        <p:txBody>
          <a:bodyPr wrap="none" fromWordArt="1">
            <a:prstTxWarp prst="textPlain">
              <a:avLst>
                <a:gd name="adj" fmla="val 50000"/>
              </a:avLst>
            </a:prstTxWarp>
          </a:bodyPr>
          <a:lstStyle/>
          <a:p>
            <a:r>
              <a:rPr lang="en-US" sz="4000" b="1" kern="10">
                <a:ln w="9525">
                  <a:noFill/>
                  <a:round/>
                  <a:headEnd type="none" w="sm" len="sm"/>
                  <a:tailEnd type="none" w="sm" len="sm"/>
                </a:ln>
                <a:solidFill>
                  <a:srgbClr val="A50021"/>
                </a:solidFill>
                <a:effectLst>
                  <a:outerShdw dist="35921" dir="2700000" algn="ctr" rotWithShape="0">
                    <a:srgbClr val="C0C0C0"/>
                  </a:outerShdw>
                </a:effectLst>
                <a:latin typeface="Copperplate Gothic Light"/>
              </a:rPr>
              <a:t>ARINC 429 ARCHITECTURE</a:t>
            </a:r>
          </a:p>
        </p:txBody>
      </p:sp>
    </p:spTree>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218" name="Text Box 2"/>
          <p:cNvSpPr txBox="1">
            <a:spLocks noChangeArrowheads="1"/>
          </p:cNvSpPr>
          <p:nvPr/>
        </p:nvSpPr>
        <p:spPr bwMode="auto">
          <a:xfrm>
            <a:off x="1752600" y="304800"/>
            <a:ext cx="5257800" cy="396875"/>
          </a:xfrm>
          <a:prstGeom prst="rect">
            <a:avLst/>
          </a:prstGeom>
          <a:noFill/>
          <a:ln w="9525">
            <a:noFill/>
            <a:miter lim="800000"/>
            <a:headEnd/>
            <a:tailEnd/>
          </a:ln>
          <a:effectLst/>
        </p:spPr>
        <p:txBody>
          <a:bodyPr>
            <a:spAutoFit/>
          </a:bodyPr>
          <a:lstStyle/>
          <a:p>
            <a:pPr>
              <a:spcBef>
                <a:spcPct val="50000"/>
              </a:spcBef>
            </a:pPr>
            <a:r>
              <a:rPr lang="en-US" sz="2000" b="1" u="sng">
                <a:solidFill>
                  <a:srgbClr val="FF0000"/>
                </a:solidFill>
                <a:latin typeface="Arial" pitchFamily="34" charset="0"/>
              </a:rPr>
              <a:t>AVIONICS ARCHITECTURE</a:t>
            </a:r>
          </a:p>
        </p:txBody>
      </p:sp>
      <p:sp>
        <p:nvSpPr>
          <p:cNvPr id="137219" name="Text Box 3"/>
          <p:cNvSpPr txBox="1">
            <a:spLocks noChangeArrowheads="1"/>
          </p:cNvSpPr>
          <p:nvPr/>
        </p:nvSpPr>
        <p:spPr bwMode="auto">
          <a:xfrm>
            <a:off x="533400" y="914400"/>
            <a:ext cx="8077200" cy="5426075"/>
          </a:xfrm>
          <a:prstGeom prst="rect">
            <a:avLst/>
          </a:prstGeom>
          <a:noFill/>
          <a:ln w="9525">
            <a:noFill/>
            <a:miter lim="800000"/>
            <a:headEnd/>
            <a:tailEnd/>
          </a:ln>
          <a:effectLst/>
        </p:spPr>
        <p:txBody>
          <a:bodyPr>
            <a:spAutoFit/>
          </a:bodyPr>
          <a:lstStyle/>
          <a:p>
            <a:pPr algn="l">
              <a:spcBef>
                <a:spcPct val="50000"/>
              </a:spcBef>
            </a:pPr>
            <a:r>
              <a:rPr lang="en-US" sz="2000" b="1" u="sng">
                <a:solidFill>
                  <a:srgbClr val="0000FF"/>
                </a:solidFill>
                <a:latin typeface="Arial" pitchFamily="34" charset="0"/>
              </a:rPr>
              <a:t>First Generation Architecture</a:t>
            </a:r>
            <a:r>
              <a:rPr lang="en-US" sz="2000" b="1" u="sng">
                <a:solidFill>
                  <a:srgbClr val="632AD6"/>
                </a:solidFill>
                <a:latin typeface="Arial" pitchFamily="34" charset="0"/>
              </a:rPr>
              <a:t> </a:t>
            </a:r>
            <a:r>
              <a:rPr lang="en-US" sz="2000" b="1">
                <a:solidFill>
                  <a:srgbClr val="632AD6"/>
                </a:solidFill>
                <a:latin typeface="Arial" pitchFamily="34" charset="0"/>
              </a:rPr>
              <a:t>( </a:t>
            </a:r>
            <a:r>
              <a:rPr lang="en-US" sz="2000" b="1">
                <a:solidFill>
                  <a:srgbClr val="CC3300"/>
                </a:solidFill>
                <a:latin typeface="Arial" pitchFamily="34" charset="0"/>
              </a:rPr>
              <a:t>1940’s –1950’s</a:t>
            </a:r>
            <a:r>
              <a:rPr lang="en-US" sz="2000" b="1">
                <a:solidFill>
                  <a:srgbClr val="632AD6"/>
                </a:solidFill>
                <a:latin typeface="Arial" pitchFamily="34" charset="0"/>
              </a:rPr>
              <a:t>)</a:t>
            </a:r>
          </a:p>
          <a:p>
            <a:pPr lvl="3" algn="l">
              <a:spcBef>
                <a:spcPct val="50000"/>
              </a:spcBef>
              <a:buFontTx/>
              <a:buBlip>
                <a:blip r:embed="rId2"/>
              </a:buBlip>
            </a:pPr>
            <a:r>
              <a:rPr lang="en-US" sz="2000" b="1">
                <a:solidFill>
                  <a:srgbClr val="F45544"/>
                </a:solidFill>
                <a:latin typeface="Arial" pitchFamily="34" charset="0"/>
              </a:rPr>
              <a:t> Disjoint or Independent Architecture ( MiG-21)</a:t>
            </a:r>
          </a:p>
          <a:p>
            <a:pPr lvl="3" algn="l">
              <a:spcBef>
                <a:spcPct val="50000"/>
              </a:spcBef>
              <a:buFontTx/>
              <a:buBlip>
                <a:blip r:embed="rId2"/>
              </a:buBlip>
            </a:pPr>
            <a:r>
              <a:rPr lang="en-US" sz="2000" b="1">
                <a:solidFill>
                  <a:srgbClr val="F45544"/>
                </a:solidFill>
                <a:latin typeface="Arial" pitchFamily="34" charset="0"/>
              </a:rPr>
              <a:t> Centralized Architecture (F-111)</a:t>
            </a:r>
          </a:p>
          <a:p>
            <a:pPr algn="l">
              <a:spcBef>
                <a:spcPct val="50000"/>
              </a:spcBef>
            </a:pPr>
            <a:r>
              <a:rPr lang="en-US" sz="2000" b="1" u="sng">
                <a:solidFill>
                  <a:srgbClr val="0000FF"/>
                </a:solidFill>
                <a:latin typeface="Arial" pitchFamily="34" charset="0"/>
              </a:rPr>
              <a:t>Second Generation Architecture</a:t>
            </a:r>
            <a:r>
              <a:rPr lang="en-US" sz="2000" b="1">
                <a:solidFill>
                  <a:srgbClr val="632AD6"/>
                </a:solidFill>
                <a:latin typeface="Arial" pitchFamily="34" charset="0"/>
              </a:rPr>
              <a:t> ( </a:t>
            </a:r>
            <a:r>
              <a:rPr lang="en-US" sz="2000" b="1">
                <a:solidFill>
                  <a:srgbClr val="CC3300"/>
                </a:solidFill>
                <a:latin typeface="Arial" pitchFamily="34" charset="0"/>
              </a:rPr>
              <a:t>1960’s –1970’s</a:t>
            </a:r>
            <a:r>
              <a:rPr lang="en-US" sz="2000" b="1">
                <a:solidFill>
                  <a:srgbClr val="632AD6"/>
                </a:solidFill>
                <a:latin typeface="Arial" pitchFamily="34" charset="0"/>
              </a:rPr>
              <a:t>)</a:t>
            </a:r>
          </a:p>
          <a:p>
            <a:pPr lvl="3" algn="l">
              <a:spcBef>
                <a:spcPct val="50000"/>
              </a:spcBef>
              <a:buFontTx/>
              <a:buBlip>
                <a:blip r:embed="rId2"/>
              </a:buBlip>
            </a:pPr>
            <a:r>
              <a:rPr lang="en-US" sz="2000" b="1">
                <a:solidFill>
                  <a:srgbClr val="008000"/>
                </a:solidFill>
                <a:latin typeface="Arial" pitchFamily="34" charset="0"/>
              </a:rPr>
              <a:t> Federated Architecture   (F-16 A/B)</a:t>
            </a:r>
          </a:p>
          <a:p>
            <a:pPr lvl="3" algn="l">
              <a:spcBef>
                <a:spcPct val="50000"/>
              </a:spcBef>
              <a:buFontTx/>
              <a:buBlip>
                <a:blip r:embed="rId2"/>
              </a:buBlip>
            </a:pPr>
            <a:r>
              <a:rPr lang="en-US" sz="2000" b="1">
                <a:solidFill>
                  <a:srgbClr val="008000"/>
                </a:solidFill>
                <a:latin typeface="Arial" pitchFamily="34" charset="0"/>
              </a:rPr>
              <a:t> Distributed Architecture (DAIS)</a:t>
            </a:r>
          </a:p>
          <a:p>
            <a:pPr lvl="3" algn="l">
              <a:spcBef>
                <a:spcPct val="50000"/>
              </a:spcBef>
              <a:buFontTx/>
              <a:buBlip>
                <a:blip r:embed="rId2"/>
              </a:buBlip>
            </a:pPr>
            <a:r>
              <a:rPr lang="en-US" sz="2000" b="1">
                <a:solidFill>
                  <a:srgbClr val="008000"/>
                </a:solidFill>
                <a:latin typeface="Arial" pitchFamily="34" charset="0"/>
              </a:rPr>
              <a:t> Hierarchical Architecture (F-16 C/D, EAP)</a:t>
            </a:r>
          </a:p>
          <a:p>
            <a:pPr algn="l">
              <a:spcBef>
                <a:spcPct val="50000"/>
              </a:spcBef>
            </a:pPr>
            <a:r>
              <a:rPr lang="en-US" sz="2000" b="1" u="sng">
                <a:solidFill>
                  <a:srgbClr val="0000FF"/>
                </a:solidFill>
                <a:latin typeface="Arial" pitchFamily="34" charset="0"/>
              </a:rPr>
              <a:t>Third Generation Architecture </a:t>
            </a:r>
            <a:r>
              <a:rPr lang="en-US" sz="2000" b="1">
                <a:solidFill>
                  <a:srgbClr val="0000FF"/>
                </a:solidFill>
                <a:latin typeface="Arial" pitchFamily="34" charset="0"/>
              </a:rPr>
              <a:t>(</a:t>
            </a:r>
            <a:r>
              <a:rPr lang="en-US" sz="2000" b="1">
                <a:solidFill>
                  <a:srgbClr val="632AD6"/>
                </a:solidFill>
                <a:latin typeface="Arial" pitchFamily="34" charset="0"/>
              </a:rPr>
              <a:t> </a:t>
            </a:r>
            <a:r>
              <a:rPr lang="en-US" sz="2000" b="1">
                <a:solidFill>
                  <a:srgbClr val="CC3300"/>
                </a:solidFill>
                <a:latin typeface="Arial" pitchFamily="34" charset="0"/>
              </a:rPr>
              <a:t>1980’s –1990’s</a:t>
            </a:r>
            <a:r>
              <a:rPr lang="en-US" sz="2000" b="1">
                <a:solidFill>
                  <a:srgbClr val="632AD6"/>
                </a:solidFill>
                <a:latin typeface="Arial" pitchFamily="34" charset="0"/>
              </a:rPr>
              <a:t>)</a:t>
            </a:r>
          </a:p>
          <a:p>
            <a:pPr lvl="3" algn="l">
              <a:spcBef>
                <a:spcPct val="50000"/>
              </a:spcBef>
              <a:buFontTx/>
              <a:buBlip>
                <a:blip r:embed="rId2"/>
              </a:buBlip>
            </a:pPr>
            <a:r>
              <a:rPr lang="en-US" sz="2000" b="1">
                <a:solidFill>
                  <a:srgbClr val="F45544"/>
                </a:solidFill>
                <a:latin typeface="Arial" pitchFamily="34" charset="0"/>
              </a:rPr>
              <a:t> </a:t>
            </a:r>
            <a:r>
              <a:rPr lang="en-US" sz="2000" b="1">
                <a:solidFill>
                  <a:srgbClr val="D60093"/>
                </a:solidFill>
                <a:latin typeface="Arial" pitchFamily="34" charset="0"/>
              </a:rPr>
              <a:t>Pave Pillar Architecture ( F-22)</a:t>
            </a:r>
          </a:p>
          <a:p>
            <a:pPr algn="l">
              <a:spcBef>
                <a:spcPct val="50000"/>
              </a:spcBef>
            </a:pPr>
            <a:r>
              <a:rPr lang="en-US" sz="2000" b="1" u="sng">
                <a:solidFill>
                  <a:srgbClr val="0000FF"/>
                </a:solidFill>
                <a:latin typeface="Arial" pitchFamily="34" charset="0"/>
              </a:rPr>
              <a:t>Fourth Generation Architecture</a:t>
            </a:r>
            <a:r>
              <a:rPr lang="en-US" sz="2000" b="1" u="sng">
                <a:solidFill>
                  <a:srgbClr val="632AD6"/>
                </a:solidFill>
                <a:latin typeface="Arial" pitchFamily="34" charset="0"/>
              </a:rPr>
              <a:t> </a:t>
            </a:r>
            <a:r>
              <a:rPr lang="en-US" sz="2000" b="1">
                <a:solidFill>
                  <a:srgbClr val="632AD6"/>
                </a:solidFill>
                <a:latin typeface="Arial" pitchFamily="34" charset="0"/>
              </a:rPr>
              <a:t>(</a:t>
            </a:r>
            <a:r>
              <a:rPr lang="en-US" sz="2000" b="1">
                <a:solidFill>
                  <a:srgbClr val="CC3300"/>
                </a:solidFill>
                <a:latin typeface="Arial" pitchFamily="34" charset="0"/>
              </a:rPr>
              <a:t>Post 2005</a:t>
            </a:r>
            <a:r>
              <a:rPr lang="en-US" sz="2000" b="1">
                <a:solidFill>
                  <a:srgbClr val="632AD6"/>
                </a:solidFill>
                <a:latin typeface="Arial" pitchFamily="34" charset="0"/>
              </a:rPr>
              <a:t>)</a:t>
            </a:r>
          </a:p>
          <a:p>
            <a:pPr lvl="3" algn="l">
              <a:spcBef>
                <a:spcPct val="50000"/>
              </a:spcBef>
              <a:buFontTx/>
              <a:buBlip>
                <a:blip r:embed="rId2"/>
              </a:buBlip>
            </a:pPr>
            <a:r>
              <a:rPr lang="en-US" sz="2000" b="1">
                <a:solidFill>
                  <a:srgbClr val="F45544"/>
                </a:solidFill>
                <a:latin typeface="Arial" pitchFamily="34" charset="0"/>
              </a:rPr>
              <a:t> Pave Pace Architecture-  JSF</a:t>
            </a:r>
          </a:p>
          <a:p>
            <a:pPr lvl="3" algn="l">
              <a:spcBef>
                <a:spcPct val="50000"/>
              </a:spcBef>
              <a:buFontTx/>
              <a:buBlip>
                <a:blip r:embed="rId2"/>
              </a:buBlip>
            </a:pPr>
            <a:r>
              <a:rPr lang="en-US" sz="2000" b="1">
                <a:solidFill>
                  <a:srgbClr val="D60093"/>
                </a:solidFill>
                <a:latin typeface="Arial" pitchFamily="34" charset="0"/>
              </a:rPr>
              <a:t> Open System Architecture</a:t>
            </a:r>
            <a:r>
              <a:rPr lang="en-US" sz="2000" b="1">
                <a:solidFill>
                  <a:srgbClr val="008000"/>
                </a:solidFill>
                <a:latin typeface="Arial" pitchFamily="34" charset="0"/>
              </a:rPr>
              <a:t>       </a:t>
            </a:r>
          </a:p>
        </p:txBody>
      </p:sp>
    </p:spTree>
  </p:cSld>
  <p:clrMapOvr>
    <a:masterClrMapping/>
  </p:clrMapOvr>
  <p:transition spd="slow">
    <p:split orient="vert"/>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5890" name="WordArt 2"/>
          <p:cNvSpPr>
            <a:spLocks noChangeArrowheads="1" noChangeShapeType="1" noTextEdit="1"/>
          </p:cNvSpPr>
          <p:nvPr/>
        </p:nvSpPr>
        <p:spPr bwMode="auto">
          <a:xfrm>
            <a:off x="1905000" y="5029200"/>
            <a:ext cx="5524500" cy="1019175"/>
          </a:xfrm>
          <a:prstGeom prst="rect">
            <a:avLst/>
          </a:prstGeom>
        </p:spPr>
        <p:txBody>
          <a:bodyPr wrap="none" fromWordArt="1">
            <a:prstTxWarp prst="textPlain">
              <a:avLst>
                <a:gd name="adj" fmla="val 50000"/>
              </a:avLst>
            </a:prstTxWarp>
            <a:scene3d>
              <a:camera prst="legacyPerspectiveBottom"/>
              <a:lightRig rig="legacyHarsh3" dir="t"/>
            </a:scene3d>
            <a:sp3d extrusionH="887400" prstMaterial="legacyMatte">
              <a:extrusionClr>
                <a:srgbClr val="C0C0C0"/>
              </a:extrusionClr>
            </a:sp3d>
          </a:bodyPr>
          <a:lstStyle/>
          <a:p>
            <a:r>
              <a:rPr lang="en-US" sz="7200" kern="10">
                <a:ln w="9525">
                  <a:round/>
                  <a:headEnd type="none" w="sm" len="sm"/>
                  <a:tailEnd type="none" w="sm" len="sm"/>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Copperplate Gothic Bold"/>
              </a:rPr>
              <a:t>ARINC 629</a:t>
            </a:r>
          </a:p>
        </p:txBody>
      </p:sp>
    </p:spTree>
  </p:cSld>
  <p:clrMapOvr>
    <a:masterClrMapping/>
  </p:clrMapOvr>
  <p:transition spd="slow">
    <p:split orient="vert"/>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457200" y="1828800"/>
            <a:ext cx="8305800" cy="4068763"/>
          </a:xfrm>
          <a:prstGeom prst="rect">
            <a:avLst/>
          </a:prstGeom>
          <a:noFill/>
          <a:ln w="9525">
            <a:noFill/>
            <a:miter lim="800000"/>
            <a:headEnd/>
            <a:tailEnd/>
          </a:ln>
          <a:effectLst/>
        </p:spPr>
        <p:txBody>
          <a:bodyPr>
            <a:spAutoFit/>
          </a:bodyPr>
          <a:lstStyle/>
          <a:p>
            <a:pPr marL="457200" indent="-457200" algn="l">
              <a:lnSpc>
                <a:spcPct val="130000"/>
              </a:lnSpc>
              <a:spcBef>
                <a:spcPct val="50000"/>
              </a:spcBef>
            </a:pPr>
            <a:r>
              <a:rPr lang="en-US" sz="2800" b="1">
                <a:solidFill>
                  <a:srgbClr val="FF3300"/>
                </a:solidFill>
                <a:latin typeface="Arial" pitchFamily="34" charset="0"/>
              </a:rPr>
              <a:t>1977        =&gt;</a:t>
            </a:r>
            <a:r>
              <a:rPr lang="en-US" sz="2800" b="1">
                <a:solidFill>
                  <a:srgbClr val="CC00CC"/>
                </a:solidFill>
                <a:latin typeface="Arial" pitchFamily="34" charset="0"/>
              </a:rPr>
              <a:t> </a:t>
            </a:r>
            <a:r>
              <a:rPr lang="en-US" sz="2800" b="1">
                <a:solidFill>
                  <a:srgbClr val="006600"/>
                </a:solidFill>
                <a:latin typeface="Arial" pitchFamily="34" charset="0"/>
              </a:rPr>
              <a:t>Boeing began to work on “DATAC” 		   project</a:t>
            </a:r>
          </a:p>
          <a:p>
            <a:pPr marL="457200" indent="-457200" algn="l">
              <a:lnSpc>
                <a:spcPct val="130000"/>
              </a:lnSpc>
              <a:spcBef>
                <a:spcPct val="50000"/>
              </a:spcBef>
            </a:pPr>
            <a:r>
              <a:rPr lang="en-US" sz="2800" b="1">
                <a:solidFill>
                  <a:srgbClr val="FF3300"/>
                </a:solidFill>
                <a:latin typeface="Arial" pitchFamily="34" charset="0"/>
              </a:rPr>
              <a:t>1977 - 85 =&gt;</a:t>
            </a:r>
            <a:r>
              <a:rPr lang="en-US" sz="2800" b="1">
                <a:solidFill>
                  <a:schemeClr val="accent2"/>
                </a:solidFill>
                <a:latin typeface="Arial" pitchFamily="34" charset="0"/>
              </a:rPr>
              <a:t> </a:t>
            </a:r>
            <a:r>
              <a:rPr lang="en-US" sz="2800" b="1">
                <a:solidFill>
                  <a:srgbClr val="006600"/>
                </a:solidFill>
                <a:latin typeface="Arial" pitchFamily="34" charset="0"/>
              </a:rPr>
              <a:t>DATAC Emerged as ARINC 629</a:t>
            </a:r>
          </a:p>
          <a:p>
            <a:pPr marL="457200" indent="-457200" algn="l">
              <a:lnSpc>
                <a:spcPct val="130000"/>
              </a:lnSpc>
              <a:spcBef>
                <a:spcPct val="50000"/>
              </a:spcBef>
            </a:pPr>
            <a:r>
              <a:rPr lang="en-US" sz="2800" b="1">
                <a:solidFill>
                  <a:srgbClr val="FF3300"/>
                </a:solidFill>
                <a:latin typeface="Arial" pitchFamily="34" charset="0"/>
              </a:rPr>
              <a:t>1989        =&gt;</a:t>
            </a:r>
            <a:r>
              <a:rPr lang="en-US" sz="2800" b="1">
                <a:solidFill>
                  <a:srgbClr val="008000"/>
                </a:solidFill>
                <a:latin typeface="Arial" pitchFamily="34" charset="0"/>
              </a:rPr>
              <a:t> </a:t>
            </a:r>
            <a:r>
              <a:rPr lang="en-US" sz="2800" b="1">
                <a:solidFill>
                  <a:srgbClr val="006600"/>
                </a:solidFill>
                <a:latin typeface="Arial" pitchFamily="34" charset="0"/>
              </a:rPr>
              <a:t>ARINC 629 was adopted by AEEC</a:t>
            </a:r>
          </a:p>
          <a:p>
            <a:pPr marL="457200" indent="-457200" algn="l">
              <a:lnSpc>
                <a:spcPct val="130000"/>
              </a:lnSpc>
              <a:spcBef>
                <a:spcPct val="50000"/>
              </a:spcBef>
            </a:pPr>
            <a:r>
              <a:rPr lang="en-US" sz="2800" b="1">
                <a:solidFill>
                  <a:srgbClr val="FF3300"/>
                </a:solidFill>
                <a:latin typeface="Arial" pitchFamily="34" charset="0"/>
              </a:rPr>
              <a:t>1990        =&gt;</a:t>
            </a:r>
            <a:r>
              <a:rPr lang="en-US" sz="2800" b="1">
                <a:solidFill>
                  <a:srgbClr val="FF33CC"/>
                </a:solidFill>
                <a:latin typeface="Arial" pitchFamily="34" charset="0"/>
              </a:rPr>
              <a:t> </a:t>
            </a:r>
            <a:r>
              <a:rPr lang="en-US" sz="2800" b="1">
                <a:solidFill>
                  <a:srgbClr val="006600"/>
                </a:solidFill>
                <a:latin typeface="Arial" pitchFamily="34" charset="0"/>
              </a:rPr>
              <a:t>ARINC 629 was first implemented 		   in BOEING-777</a:t>
            </a:r>
          </a:p>
        </p:txBody>
      </p:sp>
      <p:sp>
        <p:nvSpPr>
          <p:cNvPr id="31747" name="WordArt 3"/>
          <p:cNvSpPr>
            <a:spLocks noChangeArrowheads="1" noChangeShapeType="1" noTextEdit="1"/>
          </p:cNvSpPr>
          <p:nvPr/>
        </p:nvSpPr>
        <p:spPr bwMode="auto">
          <a:xfrm>
            <a:off x="1809750" y="762000"/>
            <a:ext cx="5505450" cy="685800"/>
          </a:xfrm>
          <a:prstGeom prst="rect">
            <a:avLst/>
          </a:prstGeom>
        </p:spPr>
        <p:txBody>
          <a:bodyPr wrap="none" fromWordArt="1">
            <a:prstTxWarp prst="textPlain">
              <a:avLst>
                <a:gd name="adj" fmla="val 50000"/>
              </a:avLst>
            </a:prstTxWarp>
          </a:bodyPr>
          <a:lstStyle/>
          <a:p>
            <a:r>
              <a:rPr lang="en-US" sz="3600" kern="10">
                <a:ln w="12700">
                  <a:solidFill>
                    <a:srgbClr val="3333CC"/>
                  </a:solidFill>
                  <a:round/>
                  <a:headEnd type="none" w="sm" len="sm"/>
                  <a:tailEnd type="none" w="sm" len="sm"/>
                </a:ln>
                <a:gradFill rotWithShape="0">
                  <a:gsLst>
                    <a:gs pos="0">
                      <a:srgbClr val="0000FF"/>
                    </a:gs>
                    <a:gs pos="100000">
                      <a:srgbClr val="009900"/>
                    </a:gs>
                  </a:gsLst>
                  <a:lin ang="5400000" scaled="1"/>
                </a:gradFill>
                <a:effectLst>
                  <a:outerShdw dist="45791" dir="2021404" algn="ctr" rotWithShape="0">
                    <a:srgbClr val="9999FF"/>
                  </a:outerShdw>
                </a:effectLst>
                <a:latin typeface="Arial Black"/>
              </a:rPr>
              <a:t>BIRTH OF ARINC 629</a:t>
            </a:r>
          </a:p>
        </p:txBody>
      </p:sp>
    </p:spTree>
  </p:cSld>
  <p:clrMapOvr>
    <a:masterClrMapping/>
  </p:clrMapOvr>
  <p:transition spd="slow">
    <p:split orient="vert"/>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381000" y="1752600"/>
            <a:ext cx="8763000" cy="3686175"/>
          </a:xfrm>
          <a:prstGeom prst="rect">
            <a:avLst/>
          </a:prstGeom>
          <a:noFill/>
          <a:ln w="9525">
            <a:noFill/>
            <a:miter lim="800000"/>
            <a:headEnd/>
            <a:tailEnd/>
          </a:ln>
          <a:effectLst/>
        </p:spPr>
        <p:txBody>
          <a:bodyPr>
            <a:spAutoFit/>
          </a:bodyPr>
          <a:lstStyle/>
          <a:p>
            <a:pPr algn="l">
              <a:spcBef>
                <a:spcPct val="0"/>
              </a:spcBef>
            </a:pPr>
            <a:endParaRPr lang="en-US" sz="4400"/>
          </a:p>
          <a:p>
            <a:pPr algn="just">
              <a:spcBef>
                <a:spcPct val="0"/>
              </a:spcBef>
              <a:buClr>
                <a:srgbClr val="996633"/>
              </a:buClr>
              <a:buFont typeface="Wingdings" pitchFamily="2" charset="2"/>
              <a:buBlip>
                <a:blip r:embed="rId2"/>
              </a:buBlip>
            </a:pPr>
            <a:r>
              <a:rPr lang="en-US" sz="2800">
                <a:solidFill>
                  <a:srgbClr val="006600"/>
                </a:solidFill>
              </a:rPr>
              <a:t>   </a:t>
            </a:r>
            <a:r>
              <a:rPr lang="en-US" sz="3200">
                <a:solidFill>
                  <a:srgbClr val="006600"/>
                </a:solidFill>
                <a:latin typeface="Tahoma" pitchFamily="34" charset="0"/>
              </a:rPr>
              <a:t>Time Division Multiplex</a:t>
            </a:r>
          </a:p>
          <a:p>
            <a:pPr algn="just">
              <a:spcBef>
                <a:spcPct val="0"/>
              </a:spcBef>
              <a:buClr>
                <a:srgbClr val="996633"/>
              </a:buClr>
              <a:buFont typeface="Wingdings" pitchFamily="2" charset="2"/>
              <a:buBlip>
                <a:blip r:embed="rId2"/>
              </a:buBlip>
            </a:pPr>
            <a:r>
              <a:rPr lang="en-US" sz="3200">
                <a:solidFill>
                  <a:srgbClr val="3333FF"/>
                </a:solidFill>
                <a:latin typeface="Tahoma" pitchFamily="34" charset="0"/>
              </a:rPr>
              <a:t>  </a:t>
            </a:r>
            <a:r>
              <a:rPr lang="en-US" sz="3200">
                <a:solidFill>
                  <a:srgbClr val="FF0000"/>
                </a:solidFill>
                <a:latin typeface="Tahoma" pitchFamily="34" charset="0"/>
              </a:rPr>
              <a:t>Linear Bus</a:t>
            </a:r>
            <a:endParaRPr lang="en-US" sz="3200">
              <a:latin typeface="Tahoma" pitchFamily="34" charset="0"/>
            </a:endParaRPr>
          </a:p>
          <a:p>
            <a:pPr algn="just">
              <a:spcBef>
                <a:spcPct val="0"/>
              </a:spcBef>
              <a:buClr>
                <a:srgbClr val="996633"/>
              </a:buClr>
              <a:buFont typeface="Wingdings" pitchFamily="2" charset="2"/>
              <a:buBlip>
                <a:blip r:embed="rId2"/>
              </a:buBlip>
            </a:pPr>
            <a:r>
              <a:rPr lang="en-US" sz="3200">
                <a:solidFill>
                  <a:srgbClr val="006600"/>
                </a:solidFill>
                <a:latin typeface="Tahoma" pitchFamily="34" charset="0"/>
              </a:rPr>
              <a:t>  Multiple Transmitter Access</a:t>
            </a:r>
          </a:p>
          <a:p>
            <a:pPr algn="just">
              <a:spcBef>
                <a:spcPct val="0"/>
              </a:spcBef>
              <a:buClr>
                <a:srgbClr val="996633"/>
              </a:buClr>
              <a:buFont typeface="Wingdings" pitchFamily="2" charset="2"/>
              <a:buBlip>
                <a:blip r:embed="rId2"/>
              </a:buBlip>
            </a:pPr>
            <a:r>
              <a:rPr lang="en-US" sz="3200">
                <a:solidFill>
                  <a:srgbClr val="3333FF"/>
                </a:solidFill>
                <a:latin typeface="Tahoma" pitchFamily="34" charset="0"/>
              </a:rPr>
              <a:t>  </a:t>
            </a:r>
            <a:r>
              <a:rPr lang="en-US" sz="3200">
                <a:solidFill>
                  <a:srgbClr val="FF3300"/>
                </a:solidFill>
                <a:latin typeface="Tahoma" pitchFamily="34" charset="0"/>
              </a:rPr>
              <a:t>2 Mbps Data Rate</a:t>
            </a:r>
          </a:p>
          <a:p>
            <a:pPr algn="just">
              <a:spcBef>
                <a:spcPct val="0"/>
              </a:spcBef>
              <a:buClr>
                <a:srgbClr val="996633"/>
              </a:buClr>
              <a:buFont typeface="Wingdings" pitchFamily="2" charset="2"/>
              <a:buBlip>
                <a:blip r:embed="rId2"/>
              </a:buBlip>
            </a:pPr>
            <a:r>
              <a:rPr lang="en-US" sz="3200">
                <a:solidFill>
                  <a:srgbClr val="006600"/>
                </a:solidFill>
                <a:latin typeface="Tahoma" pitchFamily="34" charset="0"/>
              </a:rPr>
              <a:t>  Current Mode Coupling </a:t>
            </a:r>
          </a:p>
          <a:p>
            <a:pPr algn="just">
              <a:spcBef>
                <a:spcPct val="0"/>
              </a:spcBef>
              <a:buClr>
                <a:srgbClr val="996633"/>
              </a:buClr>
              <a:buFont typeface="Wingdings" pitchFamily="2" charset="2"/>
              <a:buNone/>
            </a:pPr>
            <a:r>
              <a:rPr lang="en-US" sz="3200">
                <a:solidFill>
                  <a:srgbClr val="006600"/>
                </a:solidFill>
                <a:latin typeface="Tahoma" pitchFamily="34" charset="0"/>
              </a:rPr>
              <a:t>    (Present implementation)</a:t>
            </a:r>
            <a:endParaRPr lang="en-US">
              <a:solidFill>
                <a:srgbClr val="006600"/>
              </a:solidFill>
            </a:endParaRPr>
          </a:p>
        </p:txBody>
      </p:sp>
      <p:sp>
        <p:nvSpPr>
          <p:cNvPr id="32771" name="WordArt 3"/>
          <p:cNvSpPr>
            <a:spLocks noChangeArrowheads="1" noChangeShapeType="1" noTextEdit="1"/>
          </p:cNvSpPr>
          <p:nvPr/>
        </p:nvSpPr>
        <p:spPr bwMode="auto">
          <a:xfrm>
            <a:off x="1143000" y="457200"/>
            <a:ext cx="7086600" cy="914400"/>
          </a:xfrm>
          <a:prstGeom prst="rect">
            <a:avLst/>
          </a:prstGeom>
        </p:spPr>
        <p:txBody>
          <a:bodyPr wrap="none" fromWordArt="1">
            <a:prstTxWarp prst="textPlain">
              <a:avLst>
                <a:gd name="adj" fmla="val 50000"/>
              </a:avLst>
            </a:prstTxWarp>
          </a:bodyPr>
          <a:lstStyle/>
          <a:p>
            <a:r>
              <a:rPr lang="en-US" sz="3600" kern="10">
                <a:ln w="9525">
                  <a:solidFill>
                    <a:srgbClr val="CC99FF"/>
                  </a:solidFill>
                  <a:round/>
                  <a:headEnd type="none" w="sm" len="sm"/>
                  <a:tailEnd type="none" w="sm" len="sm"/>
                </a:ln>
                <a:gradFill rotWithShape="0">
                  <a:gsLst>
                    <a:gs pos="0">
                      <a:srgbClr val="6600CC"/>
                    </a:gs>
                    <a:gs pos="100000">
                      <a:srgbClr val="CC00CC"/>
                    </a:gs>
                  </a:gsLst>
                  <a:lin ang="5400000" scaled="1"/>
                </a:gradFill>
                <a:effectLst>
                  <a:outerShdw dist="53882" dir="2700000" algn="ctr" rotWithShape="0">
                    <a:srgbClr val="9999FF"/>
                  </a:outerShdw>
                </a:effectLst>
                <a:latin typeface="Impact"/>
              </a:rPr>
              <a:t>ARINC 629 DATA BUS</a:t>
            </a:r>
          </a:p>
        </p:txBody>
      </p:sp>
    </p:spTree>
  </p:cSld>
  <p:clrMapOvr>
    <a:masterClrMapping/>
  </p:clrMapOvr>
  <p:transition spd="slow">
    <p:split orient="vert"/>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9" name="Text Box 3"/>
          <p:cNvSpPr txBox="1">
            <a:spLocks noChangeArrowheads="1"/>
          </p:cNvSpPr>
          <p:nvPr/>
        </p:nvSpPr>
        <p:spPr bwMode="auto">
          <a:xfrm>
            <a:off x="838200" y="1144588"/>
            <a:ext cx="2438400" cy="457200"/>
          </a:xfrm>
          <a:prstGeom prst="rect">
            <a:avLst/>
          </a:prstGeom>
          <a:noFill/>
          <a:ln w="9525">
            <a:noFill/>
            <a:miter lim="800000"/>
            <a:headEnd/>
            <a:tailEnd/>
          </a:ln>
          <a:effectLst/>
        </p:spPr>
        <p:txBody>
          <a:bodyPr>
            <a:spAutoFit/>
          </a:bodyPr>
          <a:lstStyle/>
          <a:p>
            <a:pPr algn="l">
              <a:spcBef>
                <a:spcPct val="50000"/>
              </a:spcBef>
            </a:pPr>
            <a:endParaRPr lang="en-US"/>
          </a:p>
        </p:txBody>
      </p:sp>
      <p:sp>
        <p:nvSpPr>
          <p:cNvPr id="34820" name="Text Box 4"/>
          <p:cNvSpPr txBox="1">
            <a:spLocks noChangeArrowheads="1"/>
          </p:cNvSpPr>
          <p:nvPr/>
        </p:nvSpPr>
        <p:spPr bwMode="auto">
          <a:xfrm>
            <a:off x="609600" y="992188"/>
            <a:ext cx="1981200" cy="457200"/>
          </a:xfrm>
          <a:prstGeom prst="rect">
            <a:avLst/>
          </a:prstGeom>
          <a:noFill/>
          <a:ln w="9525">
            <a:noFill/>
            <a:miter lim="800000"/>
            <a:headEnd/>
            <a:tailEnd/>
          </a:ln>
          <a:effectLst/>
        </p:spPr>
        <p:txBody>
          <a:bodyPr>
            <a:spAutoFit/>
          </a:bodyPr>
          <a:lstStyle/>
          <a:p>
            <a:pPr algn="l">
              <a:spcBef>
                <a:spcPct val="50000"/>
              </a:spcBef>
            </a:pPr>
            <a:r>
              <a:rPr lang="en-US" b="1">
                <a:solidFill>
                  <a:srgbClr val="FF0066"/>
                </a:solidFill>
                <a:latin typeface="Arial" pitchFamily="34" charset="0"/>
              </a:rPr>
              <a:t>Data Rate</a:t>
            </a:r>
            <a:endParaRPr lang="en-US">
              <a:solidFill>
                <a:srgbClr val="CC0066"/>
              </a:solidFill>
            </a:endParaRPr>
          </a:p>
        </p:txBody>
      </p:sp>
      <p:sp>
        <p:nvSpPr>
          <p:cNvPr id="34821" name="Text Box 5"/>
          <p:cNvSpPr txBox="1">
            <a:spLocks noChangeArrowheads="1"/>
          </p:cNvSpPr>
          <p:nvPr/>
        </p:nvSpPr>
        <p:spPr bwMode="auto">
          <a:xfrm>
            <a:off x="609600" y="2287588"/>
            <a:ext cx="2895600" cy="457200"/>
          </a:xfrm>
          <a:prstGeom prst="rect">
            <a:avLst/>
          </a:prstGeom>
          <a:noFill/>
          <a:ln w="9525">
            <a:noFill/>
            <a:miter lim="800000"/>
            <a:headEnd/>
            <a:tailEnd/>
          </a:ln>
          <a:effectLst/>
        </p:spPr>
        <p:txBody>
          <a:bodyPr>
            <a:spAutoFit/>
          </a:bodyPr>
          <a:lstStyle/>
          <a:p>
            <a:pPr algn="l">
              <a:spcBef>
                <a:spcPct val="50000"/>
              </a:spcBef>
            </a:pPr>
            <a:r>
              <a:rPr lang="en-US" b="1">
                <a:solidFill>
                  <a:srgbClr val="FF0066"/>
                </a:solidFill>
                <a:latin typeface="Arial" pitchFamily="34" charset="0"/>
              </a:rPr>
              <a:t>Message Length</a:t>
            </a:r>
            <a:endParaRPr lang="en-US"/>
          </a:p>
        </p:txBody>
      </p:sp>
      <p:sp>
        <p:nvSpPr>
          <p:cNvPr id="34822" name="Text Box 6"/>
          <p:cNvSpPr txBox="1">
            <a:spLocks noChangeArrowheads="1"/>
          </p:cNvSpPr>
          <p:nvPr/>
        </p:nvSpPr>
        <p:spPr bwMode="auto">
          <a:xfrm>
            <a:off x="609600" y="2897188"/>
            <a:ext cx="3810000" cy="457200"/>
          </a:xfrm>
          <a:prstGeom prst="rect">
            <a:avLst/>
          </a:prstGeom>
          <a:noFill/>
          <a:ln w="9525">
            <a:noFill/>
            <a:miter lim="800000"/>
            <a:headEnd/>
            <a:tailEnd/>
          </a:ln>
          <a:effectLst/>
        </p:spPr>
        <p:txBody>
          <a:bodyPr>
            <a:spAutoFit/>
          </a:bodyPr>
          <a:lstStyle/>
          <a:p>
            <a:pPr algn="l">
              <a:spcBef>
                <a:spcPct val="50000"/>
              </a:spcBef>
            </a:pPr>
            <a:r>
              <a:rPr lang="en-US" b="1">
                <a:solidFill>
                  <a:srgbClr val="FF0066"/>
                </a:solidFill>
                <a:latin typeface="Arial" pitchFamily="34" charset="0"/>
              </a:rPr>
              <a:t>Data Bits per Word</a:t>
            </a:r>
            <a:endParaRPr lang="en-US"/>
          </a:p>
        </p:txBody>
      </p:sp>
      <p:sp>
        <p:nvSpPr>
          <p:cNvPr id="34823" name="Text Box 7"/>
          <p:cNvSpPr txBox="1">
            <a:spLocks noChangeArrowheads="1"/>
          </p:cNvSpPr>
          <p:nvPr/>
        </p:nvSpPr>
        <p:spPr bwMode="auto">
          <a:xfrm>
            <a:off x="609600" y="3506788"/>
            <a:ext cx="3886200" cy="457200"/>
          </a:xfrm>
          <a:prstGeom prst="rect">
            <a:avLst/>
          </a:prstGeom>
          <a:noFill/>
          <a:ln w="9525">
            <a:noFill/>
            <a:miter lim="800000"/>
            <a:headEnd/>
            <a:tailEnd/>
          </a:ln>
          <a:effectLst/>
        </p:spPr>
        <p:txBody>
          <a:bodyPr>
            <a:spAutoFit/>
          </a:bodyPr>
          <a:lstStyle/>
          <a:p>
            <a:pPr algn="l">
              <a:spcBef>
                <a:spcPct val="50000"/>
              </a:spcBef>
            </a:pPr>
            <a:r>
              <a:rPr lang="en-US" b="1">
                <a:solidFill>
                  <a:srgbClr val="FF0066"/>
                </a:solidFill>
                <a:latin typeface="Arial" pitchFamily="34" charset="0"/>
              </a:rPr>
              <a:t>Transmission Technique</a:t>
            </a:r>
            <a:endParaRPr lang="en-US"/>
          </a:p>
        </p:txBody>
      </p:sp>
      <p:sp>
        <p:nvSpPr>
          <p:cNvPr id="34824" name="Text Box 8"/>
          <p:cNvSpPr txBox="1">
            <a:spLocks noChangeArrowheads="1"/>
          </p:cNvSpPr>
          <p:nvPr/>
        </p:nvSpPr>
        <p:spPr bwMode="auto">
          <a:xfrm>
            <a:off x="609600" y="4116388"/>
            <a:ext cx="3200400" cy="457200"/>
          </a:xfrm>
          <a:prstGeom prst="rect">
            <a:avLst/>
          </a:prstGeom>
          <a:noFill/>
          <a:ln w="9525">
            <a:noFill/>
            <a:miter lim="800000"/>
            <a:headEnd/>
            <a:tailEnd/>
          </a:ln>
          <a:effectLst/>
        </p:spPr>
        <p:txBody>
          <a:bodyPr>
            <a:spAutoFit/>
          </a:bodyPr>
          <a:lstStyle/>
          <a:p>
            <a:pPr algn="l">
              <a:spcBef>
                <a:spcPct val="50000"/>
              </a:spcBef>
            </a:pPr>
            <a:r>
              <a:rPr lang="en-US" b="1">
                <a:solidFill>
                  <a:srgbClr val="FF0066"/>
                </a:solidFill>
                <a:latin typeface="Arial" pitchFamily="34" charset="0"/>
              </a:rPr>
              <a:t>Encoding</a:t>
            </a:r>
            <a:endParaRPr lang="en-US"/>
          </a:p>
        </p:txBody>
      </p:sp>
      <p:sp>
        <p:nvSpPr>
          <p:cNvPr id="34825" name="Text Box 9"/>
          <p:cNvSpPr txBox="1">
            <a:spLocks noChangeArrowheads="1"/>
          </p:cNvSpPr>
          <p:nvPr/>
        </p:nvSpPr>
        <p:spPr bwMode="auto">
          <a:xfrm>
            <a:off x="609600" y="4878388"/>
            <a:ext cx="3048000" cy="457200"/>
          </a:xfrm>
          <a:prstGeom prst="rect">
            <a:avLst/>
          </a:prstGeom>
          <a:noFill/>
          <a:ln w="9525">
            <a:noFill/>
            <a:miter lim="800000"/>
            <a:headEnd/>
            <a:tailEnd/>
          </a:ln>
          <a:effectLst/>
        </p:spPr>
        <p:txBody>
          <a:bodyPr>
            <a:spAutoFit/>
          </a:bodyPr>
          <a:lstStyle/>
          <a:p>
            <a:pPr algn="l">
              <a:spcBef>
                <a:spcPct val="50000"/>
              </a:spcBef>
            </a:pPr>
            <a:r>
              <a:rPr lang="en-US" b="1">
                <a:solidFill>
                  <a:srgbClr val="FF0066"/>
                </a:solidFill>
                <a:latin typeface="Arial" pitchFamily="34" charset="0"/>
              </a:rPr>
              <a:t>Protocol</a:t>
            </a:r>
            <a:endParaRPr lang="en-US"/>
          </a:p>
        </p:txBody>
      </p:sp>
      <p:sp>
        <p:nvSpPr>
          <p:cNvPr id="34832" name="Text Box 16"/>
          <p:cNvSpPr txBox="1">
            <a:spLocks noChangeArrowheads="1"/>
          </p:cNvSpPr>
          <p:nvPr/>
        </p:nvSpPr>
        <p:spPr bwMode="auto">
          <a:xfrm>
            <a:off x="533400" y="5715000"/>
            <a:ext cx="3048000" cy="457200"/>
          </a:xfrm>
          <a:prstGeom prst="rect">
            <a:avLst/>
          </a:prstGeom>
          <a:noFill/>
          <a:ln w="9525">
            <a:noFill/>
            <a:miter lim="800000"/>
            <a:headEnd/>
            <a:tailEnd/>
          </a:ln>
          <a:effectLst/>
        </p:spPr>
        <p:txBody>
          <a:bodyPr>
            <a:spAutoFit/>
          </a:bodyPr>
          <a:lstStyle/>
          <a:p>
            <a:pPr algn="l">
              <a:spcBef>
                <a:spcPct val="50000"/>
              </a:spcBef>
            </a:pPr>
            <a:r>
              <a:rPr lang="en-US" b="1">
                <a:solidFill>
                  <a:srgbClr val="FF0066"/>
                </a:solidFill>
                <a:latin typeface="Arial" pitchFamily="34" charset="0"/>
              </a:rPr>
              <a:t>Transmission Mode</a:t>
            </a:r>
            <a:endParaRPr lang="en-US"/>
          </a:p>
        </p:txBody>
      </p:sp>
      <p:sp>
        <p:nvSpPr>
          <p:cNvPr id="34834" name="Text Box 18"/>
          <p:cNvSpPr txBox="1">
            <a:spLocks noChangeArrowheads="1"/>
          </p:cNvSpPr>
          <p:nvPr/>
        </p:nvSpPr>
        <p:spPr bwMode="auto">
          <a:xfrm>
            <a:off x="609600" y="1601788"/>
            <a:ext cx="2590800" cy="457200"/>
          </a:xfrm>
          <a:prstGeom prst="rect">
            <a:avLst/>
          </a:prstGeom>
          <a:noFill/>
          <a:ln w="9525">
            <a:noFill/>
            <a:miter lim="800000"/>
            <a:headEnd/>
            <a:tailEnd/>
          </a:ln>
          <a:effectLst/>
        </p:spPr>
        <p:txBody>
          <a:bodyPr>
            <a:spAutoFit/>
          </a:bodyPr>
          <a:lstStyle/>
          <a:p>
            <a:pPr algn="l">
              <a:spcBef>
                <a:spcPct val="50000"/>
              </a:spcBef>
            </a:pPr>
            <a:r>
              <a:rPr lang="en-US" b="1">
                <a:solidFill>
                  <a:srgbClr val="FF0066"/>
                </a:solidFill>
                <a:latin typeface="Arial" pitchFamily="34" charset="0"/>
              </a:rPr>
              <a:t>Word Length</a:t>
            </a:r>
            <a:endParaRPr lang="en-US"/>
          </a:p>
        </p:txBody>
      </p:sp>
      <p:grpSp>
        <p:nvGrpSpPr>
          <p:cNvPr id="34837" name="Group 21"/>
          <p:cNvGrpSpPr>
            <a:grpSpLocks/>
          </p:cNvGrpSpPr>
          <p:nvPr/>
        </p:nvGrpSpPr>
        <p:grpSpPr bwMode="auto">
          <a:xfrm>
            <a:off x="4419600" y="992188"/>
            <a:ext cx="4648200" cy="5545137"/>
            <a:chOff x="2784" y="625"/>
            <a:chExt cx="2928" cy="3493"/>
          </a:xfrm>
        </p:grpSpPr>
        <p:sp>
          <p:nvSpPr>
            <p:cNvPr id="34826" name="Text Box 10"/>
            <p:cNvSpPr txBox="1">
              <a:spLocks noChangeArrowheads="1"/>
            </p:cNvSpPr>
            <p:nvPr/>
          </p:nvSpPr>
          <p:spPr bwMode="auto">
            <a:xfrm>
              <a:off x="2832" y="625"/>
              <a:ext cx="1248" cy="288"/>
            </a:xfrm>
            <a:prstGeom prst="rect">
              <a:avLst/>
            </a:prstGeom>
            <a:noFill/>
            <a:ln w="9525">
              <a:noFill/>
              <a:miter lim="800000"/>
              <a:headEnd/>
              <a:tailEnd/>
            </a:ln>
            <a:effectLst/>
          </p:spPr>
          <p:txBody>
            <a:bodyPr>
              <a:spAutoFit/>
            </a:bodyPr>
            <a:lstStyle/>
            <a:p>
              <a:pPr algn="l">
                <a:spcBef>
                  <a:spcPct val="50000"/>
                </a:spcBef>
              </a:pPr>
              <a:r>
                <a:rPr lang="en-US" b="1">
                  <a:solidFill>
                    <a:srgbClr val="006600"/>
                  </a:solidFill>
                </a:rPr>
                <a:t>2 Mbps</a:t>
              </a:r>
              <a:endParaRPr lang="en-US">
                <a:solidFill>
                  <a:srgbClr val="006600"/>
                </a:solidFill>
              </a:endParaRPr>
            </a:p>
          </p:txBody>
        </p:sp>
        <p:sp>
          <p:nvSpPr>
            <p:cNvPr id="34827" name="Text Box 11"/>
            <p:cNvSpPr txBox="1">
              <a:spLocks noChangeArrowheads="1"/>
            </p:cNvSpPr>
            <p:nvPr/>
          </p:nvSpPr>
          <p:spPr bwMode="auto">
            <a:xfrm>
              <a:off x="2832" y="1441"/>
              <a:ext cx="2736" cy="288"/>
            </a:xfrm>
            <a:prstGeom prst="rect">
              <a:avLst/>
            </a:prstGeom>
            <a:noFill/>
            <a:ln w="9525">
              <a:noFill/>
              <a:miter lim="800000"/>
              <a:headEnd/>
              <a:tailEnd/>
            </a:ln>
            <a:effectLst/>
          </p:spPr>
          <p:txBody>
            <a:bodyPr>
              <a:spAutoFit/>
            </a:bodyPr>
            <a:lstStyle/>
            <a:p>
              <a:pPr algn="l">
                <a:spcBef>
                  <a:spcPct val="50000"/>
                </a:spcBef>
              </a:pPr>
              <a:r>
                <a:rPr lang="en-US" b="1">
                  <a:solidFill>
                    <a:srgbClr val="006600"/>
                  </a:solidFill>
                </a:rPr>
                <a:t>31 Word Strings(</a:t>
              </a:r>
              <a:r>
                <a:rPr lang="en-US" sz="1800" b="1">
                  <a:solidFill>
                    <a:srgbClr val="006600"/>
                  </a:solidFill>
                </a:rPr>
                <a:t>maximum</a:t>
              </a:r>
              <a:r>
                <a:rPr lang="en-US" b="1">
                  <a:solidFill>
                    <a:srgbClr val="006600"/>
                  </a:solidFill>
                </a:rPr>
                <a:t>)</a:t>
              </a:r>
            </a:p>
          </p:txBody>
        </p:sp>
        <p:sp>
          <p:nvSpPr>
            <p:cNvPr id="34828" name="Text Box 12"/>
            <p:cNvSpPr txBox="1">
              <a:spLocks noChangeArrowheads="1"/>
            </p:cNvSpPr>
            <p:nvPr/>
          </p:nvSpPr>
          <p:spPr bwMode="auto">
            <a:xfrm>
              <a:off x="2832" y="1825"/>
              <a:ext cx="2400" cy="288"/>
            </a:xfrm>
            <a:prstGeom prst="rect">
              <a:avLst/>
            </a:prstGeom>
            <a:noFill/>
            <a:ln w="9525">
              <a:noFill/>
              <a:miter lim="800000"/>
              <a:headEnd/>
              <a:tailEnd/>
            </a:ln>
            <a:effectLst/>
          </p:spPr>
          <p:txBody>
            <a:bodyPr>
              <a:spAutoFit/>
            </a:bodyPr>
            <a:lstStyle/>
            <a:p>
              <a:pPr algn="l">
                <a:spcBef>
                  <a:spcPct val="50000"/>
                </a:spcBef>
              </a:pPr>
              <a:r>
                <a:rPr lang="en-US" b="1">
                  <a:solidFill>
                    <a:srgbClr val="006600"/>
                  </a:solidFill>
                </a:rPr>
                <a:t>16 Bits</a:t>
              </a:r>
            </a:p>
          </p:txBody>
        </p:sp>
        <p:sp>
          <p:nvSpPr>
            <p:cNvPr id="34829" name="Text Box 13"/>
            <p:cNvSpPr txBox="1">
              <a:spLocks noChangeArrowheads="1"/>
            </p:cNvSpPr>
            <p:nvPr/>
          </p:nvSpPr>
          <p:spPr bwMode="auto">
            <a:xfrm>
              <a:off x="2832" y="2209"/>
              <a:ext cx="2448" cy="288"/>
            </a:xfrm>
            <a:prstGeom prst="rect">
              <a:avLst/>
            </a:prstGeom>
            <a:noFill/>
            <a:ln w="9525">
              <a:noFill/>
              <a:miter lim="800000"/>
              <a:headEnd/>
              <a:tailEnd/>
            </a:ln>
            <a:effectLst/>
          </p:spPr>
          <p:txBody>
            <a:bodyPr>
              <a:spAutoFit/>
            </a:bodyPr>
            <a:lstStyle/>
            <a:p>
              <a:pPr algn="l">
                <a:spcBef>
                  <a:spcPct val="50000"/>
                </a:spcBef>
              </a:pPr>
              <a:r>
                <a:rPr lang="en-US" b="1">
                  <a:solidFill>
                    <a:srgbClr val="006600"/>
                  </a:solidFill>
                  <a:latin typeface="Arial" pitchFamily="34" charset="0"/>
                </a:rPr>
                <a:t>Half - Duplex</a:t>
              </a:r>
              <a:endParaRPr lang="en-US">
                <a:solidFill>
                  <a:srgbClr val="006600"/>
                </a:solidFill>
              </a:endParaRPr>
            </a:p>
          </p:txBody>
        </p:sp>
        <p:sp>
          <p:nvSpPr>
            <p:cNvPr id="34830" name="Text Box 14"/>
            <p:cNvSpPr txBox="1">
              <a:spLocks noChangeArrowheads="1"/>
            </p:cNvSpPr>
            <p:nvPr/>
          </p:nvSpPr>
          <p:spPr bwMode="auto">
            <a:xfrm>
              <a:off x="2808" y="2641"/>
              <a:ext cx="2688" cy="288"/>
            </a:xfrm>
            <a:prstGeom prst="rect">
              <a:avLst/>
            </a:prstGeom>
            <a:noFill/>
            <a:ln w="9525">
              <a:noFill/>
              <a:miter lim="800000"/>
              <a:headEnd/>
              <a:tailEnd/>
            </a:ln>
            <a:effectLst/>
          </p:spPr>
          <p:txBody>
            <a:bodyPr>
              <a:spAutoFit/>
            </a:bodyPr>
            <a:lstStyle/>
            <a:p>
              <a:pPr algn="l">
                <a:spcBef>
                  <a:spcPct val="50000"/>
                </a:spcBef>
              </a:pPr>
              <a:r>
                <a:rPr lang="en-US" b="1">
                  <a:solidFill>
                    <a:srgbClr val="006600"/>
                  </a:solidFill>
                  <a:latin typeface="Arial" pitchFamily="34" charset="0"/>
                </a:rPr>
                <a:t>Manchester II Bi-phase</a:t>
              </a:r>
              <a:endParaRPr lang="en-US">
                <a:solidFill>
                  <a:srgbClr val="006600"/>
                </a:solidFill>
              </a:endParaRPr>
            </a:p>
          </p:txBody>
        </p:sp>
        <p:sp>
          <p:nvSpPr>
            <p:cNvPr id="34831" name="Text Box 15"/>
            <p:cNvSpPr txBox="1">
              <a:spLocks noChangeArrowheads="1"/>
            </p:cNvSpPr>
            <p:nvPr/>
          </p:nvSpPr>
          <p:spPr bwMode="auto">
            <a:xfrm>
              <a:off x="2784" y="3072"/>
              <a:ext cx="2928" cy="449"/>
            </a:xfrm>
            <a:prstGeom prst="rect">
              <a:avLst/>
            </a:prstGeom>
            <a:noFill/>
            <a:ln w="9525">
              <a:noFill/>
              <a:miter lim="800000"/>
              <a:headEnd/>
              <a:tailEnd/>
            </a:ln>
            <a:effectLst/>
          </p:spPr>
          <p:txBody>
            <a:bodyPr>
              <a:spAutoFit/>
            </a:bodyPr>
            <a:lstStyle/>
            <a:p>
              <a:pPr algn="l">
                <a:lnSpc>
                  <a:spcPct val="60000"/>
                </a:lnSpc>
                <a:spcBef>
                  <a:spcPct val="50000"/>
                </a:spcBef>
              </a:pPr>
              <a:r>
                <a:rPr lang="en-US" b="1">
                  <a:solidFill>
                    <a:srgbClr val="006600"/>
                  </a:solidFill>
                  <a:latin typeface="Arial" pitchFamily="34" charset="0"/>
                </a:rPr>
                <a:t>Carrier Sense Multiple Access</a:t>
              </a:r>
            </a:p>
            <a:p>
              <a:pPr algn="l">
                <a:lnSpc>
                  <a:spcPct val="60000"/>
                </a:lnSpc>
                <a:spcBef>
                  <a:spcPct val="50000"/>
                </a:spcBef>
              </a:pPr>
              <a:r>
                <a:rPr lang="en-US" b="1">
                  <a:solidFill>
                    <a:srgbClr val="006600"/>
                  </a:solidFill>
                  <a:latin typeface="Arial" pitchFamily="34" charset="0"/>
                </a:rPr>
                <a:t>Collision avoidance</a:t>
              </a:r>
              <a:endParaRPr lang="en-US">
                <a:solidFill>
                  <a:srgbClr val="006600"/>
                </a:solidFill>
              </a:endParaRPr>
            </a:p>
          </p:txBody>
        </p:sp>
        <p:sp>
          <p:nvSpPr>
            <p:cNvPr id="34833" name="Text Box 17"/>
            <p:cNvSpPr txBox="1">
              <a:spLocks noChangeArrowheads="1"/>
            </p:cNvSpPr>
            <p:nvPr/>
          </p:nvSpPr>
          <p:spPr bwMode="auto">
            <a:xfrm>
              <a:off x="2784" y="3600"/>
              <a:ext cx="2928" cy="518"/>
            </a:xfrm>
            <a:prstGeom prst="rect">
              <a:avLst/>
            </a:prstGeom>
            <a:noFill/>
            <a:ln w="9525">
              <a:noFill/>
              <a:miter lim="800000"/>
              <a:headEnd/>
              <a:tailEnd/>
            </a:ln>
            <a:effectLst/>
          </p:spPr>
          <p:txBody>
            <a:bodyPr>
              <a:spAutoFit/>
            </a:bodyPr>
            <a:lstStyle/>
            <a:p>
              <a:pPr algn="l">
                <a:spcBef>
                  <a:spcPct val="50000"/>
                </a:spcBef>
              </a:pPr>
              <a:r>
                <a:rPr lang="en-US" b="1">
                  <a:solidFill>
                    <a:srgbClr val="006600"/>
                  </a:solidFill>
                  <a:latin typeface="Arial" pitchFamily="34" charset="0"/>
                </a:rPr>
                <a:t>Voltage Mode,Current Mode, Fiber Optic Mode</a:t>
              </a:r>
              <a:endParaRPr lang="en-US">
                <a:solidFill>
                  <a:srgbClr val="006600"/>
                </a:solidFill>
              </a:endParaRPr>
            </a:p>
          </p:txBody>
        </p:sp>
        <p:sp>
          <p:nvSpPr>
            <p:cNvPr id="34835" name="Text Box 19"/>
            <p:cNvSpPr txBox="1">
              <a:spLocks noChangeArrowheads="1"/>
            </p:cNvSpPr>
            <p:nvPr/>
          </p:nvSpPr>
          <p:spPr bwMode="auto">
            <a:xfrm>
              <a:off x="2832" y="1009"/>
              <a:ext cx="1248" cy="288"/>
            </a:xfrm>
            <a:prstGeom prst="rect">
              <a:avLst/>
            </a:prstGeom>
            <a:noFill/>
            <a:ln w="9525">
              <a:noFill/>
              <a:miter lim="800000"/>
              <a:headEnd/>
              <a:tailEnd/>
            </a:ln>
            <a:effectLst/>
          </p:spPr>
          <p:txBody>
            <a:bodyPr>
              <a:spAutoFit/>
            </a:bodyPr>
            <a:lstStyle/>
            <a:p>
              <a:pPr algn="l">
                <a:spcBef>
                  <a:spcPct val="50000"/>
                </a:spcBef>
              </a:pPr>
              <a:r>
                <a:rPr lang="en-US" b="1">
                  <a:solidFill>
                    <a:srgbClr val="006600"/>
                  </a:solidFill>
                </a:rPr>
                <a:t>20 Bits</a:t>
              </a:r>
              <a:endParaRPr lang="en-US">
                <a:solidFill>
                  <a:srgbClr val="006600"/>
                </a:solidFill>
              </a:endParaRPr>
            </a:p>
          </p:txBody>
        </p:sp>
      </p:grpSp>
      <p:sp>
        <p:nvSpPr>
          <p:cNvPr id="34836" name="WordArt 20"/>
          <p:cNvSpPr>
            <a:spLocks noChangeArrowheads="1" noChangeShapeType="1" noTextEdit="1"/>
          </p:cNvSpPr>
          <p:nvPr/>
        </p:nvSpPr>
        <p:spPr bwMode="auto">
          <a:xfrm>
            <a:off x="762000" y="457200"/>
            <a:ext cx="7772400" cy="533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r>
              <a:rPr lang="en-US" sz="3600" kern="10">
                <a:ln w="9525">
                  <a:round/>
                  <a:headEnd type="none" w="sm" len="sm"/>
                  <a:tailEnd type="none" w="sm" len="sm"/>
                </a:ln>
                <a:gradFill rotWithShape="0">
                  <a:gsLst>
                    <a:gs pos="0">
                      <a:srgbClr val="800080"/>
                    </a:gs>
                    <a:gs pos="100000">
                      <a:srgbClr val="FF9900"/>
                    </a:gs>
                  </a:gsLst>
                  <a:lin ang="5400000" scaled="1"/>
                </a:gradFill>
                <a:latin typeface="Arial Black"/>
              </a:rPr>
              <a:t>SPECIFICATION  OVERVIEW</a:t>
            </a:r>
          </a:p>
        </p:txBody>
      </p:sp>
    </p:spTree>
  </p:cSld>
  <p:clrMapOvr>
    <a:masterClrMapping/>
  </p:clrMapOvr>
  <p:transition spd="slow">
    <p:split orient="vert"/>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Text Box 1026"/>
          <p:cNvSpPr txBox="1">
            <a:spLocks noChangeArrowheads="1"/>
          </p:cNvSpPr>
          <p:nvPr/>
        </p:nvSpPr>
        <p:spPr bwMode="auto">
          <a:xfrm>
            <a:off x="1431925" y="650875"/>
            <a:ext cx="184150" cy="457200"/>
          </a:xfrm>
          <a:prstGeom prst="rect">
            <a:avLst/>
          </a:prstGeom>
          <a:noFill/>
          <a:ln w="9525">
            <a:noFill/>
            <a:miter lim="800000"/>
            <a:headEnd/>
            <a:tailEnd/>
          </a:ln>
          <a:effectLst/>
        </p:spPr>
        <p:txBody>
          <a:bodyPr wrap="none">
            <a:spAutoFit/>
          </a:bodyPr>
          <a:lstStyle/>
          <a:p>
            <a:pPr algn="l">
              <a:spcBef>
                <a:spcPct val="0"/>
              </a:spcBef>
            </a:pPr>
            <a:endParaRPr lang="en-US"/>
          </a:p>
        </p:txBody>
      </p:sp>
      <p:sp>
        <p:nvSpPr>
          <p:cNvPr id="87044" name="Rectangle 1028"/>
          <p:cNvSpPr>
            <a:spLocks noChangeArrowheads="1"/>
          </p:cNvSpPr>
          <p:nvPr/>
        </p:nvSpPr>
        <p:spPr bwMode="auto">
          <a:xfrm>
            <a:off x="1219200" y="4495800"/>
            <a:ext cx="1752600" cy="762000"/>
          </a:xfrm>
          <a:prstGeom prst="rect">
            <a:avLst/>
          </a:prstGeom>
          <a:solidFill>
            <a:schemeClr val="tx1"/>
          </a:solidFill>
          <a:ln w="9525">
            <a:solidFill>
              <a:schemeClr val="tx1"/>
            </a:solidFill>
            <a:miter lim="800000"/>
            <a:headEnd/>
            <a:tailEnd/>
          </a:ln>
          <a:effectLst/>
        </p:spPr>
        <p:txBody>
          <a:bodyPr wrap="none" anchor="ctr"/>
          <a:lstStyle/>
          <a:p>
            <a:pPr>
              <a:spcBef>
                <a:spcPct val="0"/>
              </a:spcBef>
            </a:pPr>
            <a:endParaRPr lang="en-US" sz="1000"/>
          </a:p>
        </p:txBody>
      </p:sp>
      <p:sp>
        <p:nvSpPr>
          <p:cNvPr id="87046" name="Line 1030"/>
          <p:cNvSpPr>
            <a:spLocks noChangeShapeType="1"/>
          </p:cNvSpPr>
          <p:nvPr/>
        </p:nvSpPr>
        <p:spPr bwMode="auto">
          <a:xfrm>
            <a:off x="609600" y="3352800"/>
            <a:ext cx="7848600" cy="0"/>
          </a:xfrm>
          <a:prstGeom prst="line">
            <a:avLst/>
          </a:prstGeom>
          <a:noFill/>
          <a:ln w="57150">
            <a:solidFill>
              <a:srgbClr val="FF0000"/>
            </a:solidFill>
            <a:round/>
            <a:headEnd type="triangle" w="med" len="med"/>
            <a:tailEnd type="triangle" w="med" len="med"/>
          </a:ln>
          <a:effectLst/>
        </p:spPr>
        <p:txBody>
          <a:bodyPr/>
          <a:lstStyle/>
          <a:p>
            <a:endParaRPr lang="en-US"/>
          </a:p>
        </p:txBody>
      </p:sp>
      <p:sp>
        <p:nvSpPr>
          <p:cNvPr id="87047" name="Text Box 1031"/>
          <p:cNvSpPr txBox="1">
            <a:spLocks noChangeArrowheads="1"/>
          </p:cNvSpPr>
          <p:nvPr/>
        </p:nvSpPr>
        <p:spPr bwMode="auto">
          <a:xfrm>
            <a:off x="1371600" y="4598988"/>
            <a:ext cx="1441450" cy="641350"/>
          </a:xfrm>
          <a:prstGeom prst="rect">
            <a:avLst/>
          </a:prstGeom>
          <a:solidFill>
            <a:schemeClr val="tx1"/>
          </a:solidFill>
          <a:ln w="9525">
            <a:noFill/>
            <a:miter lim="800000"/>
            <a:headEnd/>
            <a:tailEnd/>
          </a:ln>
          <a:effectLst/>
        </p:spPr>
        <p:txBody>
          <a:bodyPr wrap="none">
            <a:spAutoFit/>
          </a:bodyPr>
          <a:lstStyle/>
          <a:p>
            <a:pPr algn="l">
              <a:spcBef>
                <a:spcPct val="0"/>
              </a:spcBef>
            </a:pPr>
            <a:r>
              <a:rPr lang="en-US" sz="1800" b="1">
                <a:solidFill>
                  <a:schemeClr val="bg1"/>
                </a:solidFill>
              </a:rPr>
              <a:t>ARINC 629</a:t>
            </a:r>
          </a:p>
          <a:p>
            <a:pPr algn="l">
              <a:spcBef>
                <a:spcPct val="0"/>
              </a:spcBef>
            </a:pPr>
            <a:r>
              <a:rPr lang="en-US" sz="1800" b="1">
                <a:solidFill>
                  <a:schemeClr val="bg1"/>
                </a:solidFill>
              </a:rPr>
              <a:t>TERMINAL</a:t>
            </a:r>
          </a:p>
        </p:txBody>
      </p:sp>
      <p:sp>
        <p:nvSpPr>
          <p:cNvPr id="87048" name="Rectangle 1032"/>
          <p:cNvSpPr>
            <a:spLocks noChangeArrowheads="1"/>
          </p:cNvSpPr>
          <p:nvPr/>
        </p:nvSpPr>
        <p:spPr bwMode="auto">
          <a:xfrm>
            <a:off x="3505200" y="4495800"/>
            <a:ext cx="1752600" cy="762000"/>
          </a:xfrm>
          <a:prstGeom prst="rect">
            <a:avLst/>
          </a:prstGeom>
          <a:solidFill>
            <a:schemeClr val="tx1"/>
          </a:solidFill>
          <a:ln w="9525">
            <a:solidFill>
              <a:schemeClr val="tx1"/>
            </a:solidFill>
            <a:miter lim="800000"/>
            <a:headEnd/>
            <a:tailEnd/>
          </a:ln>
          <a:effectLst/>
        </p:spPr>
        <p:txBody>
          <a:bodyPr wrap="none" anchor="ctr"/>
          <a:lstStyle/>
          <a:p>
            <a:pPr>
              <a:spcBef>
                <a:spcPct val="0"/>
              </a:spcBef>
            </a:pPr>
            <a:r>
              <a:rPr lang="en-US" sz="2000" b="1">
                <a:solidFill>
                  <a:schemeClr val="bg1"/>
                </a:solidFill>
              </a:rPr>
              <a:t>ARINC 629</a:t>
            </a:r>
          </a:p>
          <a:p>
            <a:pPr>
              <a:spcBef>
                <a:spcPct val="0"/>
              </a:spcBef>
            </a:pPr>
            <a:r>
              <a:rPr lang="en-US" sz="2000" b="1">
                <a:solidFill>
                  <a:schemeClr val="bg1"/>
                </a:solidFill>
              </a:rPr>
              <a:t>TERMINAL</a:t>
            </a:r>
          </a:p>
        </p:txBody>
      </p:sp>
      <p:sp>
        <p:nvSpPr>
          <p:cNvPr id="87049" name="Rectangle 1033"/>
          <p:cNvSpPr>
            <a:spLocks noChangeArrowheads="1"/>
          </p:cNvSpPr>
          <p:nvPr/>
        </p:nvSpPr>
        <p:spPr bwMode="auto">
          <a:xfrm>
            <a:off x="5715000" y="4495800"/>
            <a:ext cx="1752600" cy="762000"/>
          </a:xfrm>
          <a:prstGeom prst="rect">
            <a:avLst/>
          </a:prstGeom>
          <a:solidFill>
            <a:schemeClr val="tx1"/>
          </a:solidFill>
          <a:ln w="9525">
            <a:solidFill>
              <a:schemeClr val="tx1"/>
            </a:solidFill>
            <a:miter lim="800000"/>
            <a:headEnd/>
            <a:tailEnd/>
          </a:ln>
          <a:effectLst/>
        </p:spPr>
        <p:txBody>
          <a:bodyPr wrap="none" anchor="ctr"/>
          <a:lstStyle/>
          <a:p>
            <a:pPr>
              <a:spcBef>
                <a:spcPct val="0"/>
              </a:spcBef>
            </a:pPr>
            <a:r>
              <a:rPr lang="en-US" sz="1800" b="1">
                <a:solidFill>
                  <a:schemeClr val="bg1"/>
                </a:solidFill>
              </a:rPr>
              <a:t>ARINC 629</a:t>
            </a:r>
          </a:p>
          <a:p>
            <a:pPr>
              <a:spcBef>
                <a:spcPct val="0"/>
              </a:spcBef>
            </a:pPr>
            <a:r>
              <a:rPr lang="en-US" sz="1800" b="1">
                <a:solidFill>
                  <a:schemeClr val="bg1"/>
                </a:solidFill>
              </a:rPr>
              <a:t>TERMINAL</a:t>
            </a:r>
          </a:p>
        </p:txBody>
      </p:sp>
      <p:sp>
        <p:nvSpPr>
          <p:cNvPr id="87050" name="Line 1034"/>
          <p:cNvSpPr>
            <a:spLocks noChangeShapeType="1"/>
          </p:cNvSpPr>
          <p:nvPr/>
        </p:nvSpPr>
        <p:spPr bwMode="auto">
          <a:xfrm flipV="1">
            <a:off x="2057400" y="3352800"/>
            <a:ext cx="0" cy="1143000"/>
          </a:xfrm>
          <a:prstGeom prst="line">
            <a:avLst/>
          </a:prstGeom>
          <a:noFill/>
          <a:ln w="57150">
            <a:solidFill>
              <a:srgbClr val="99FF66"/>
            </a:solidFill>
            <a:round/>
            <a:headEnd type="triangle" w="med" len="med"/>
            <a:tailEnd type="triangle" w="med" len="med"/>
          </a:ln>
          <a:effectLst/>
        </p:spPr>
        <p:txBody>
          <a:bodyPr/>
          <a:lstStyle/>
          <a:p>
            <a:endParaRPr lang="en-US"/>
          </a:p>
        </p:txBody>
      </p:sp>
      <p:sp>
        <p:nvSpPr>
          <p:cNvPr id="87051" name="Line 1035"/>
          <p:cNvSpPr>
            <a:spLocks noChangeShapeType="1"/>
          </p:cNvSpPr>
          <p:nvPr/>
        </p:nvSpPr>
        <p:spPr bwMode="auto">
          <a:xfrm flipV="1">
            <a:off x="4419600" y="3352800"/>
            <a:ext cx="0" cy="1143000"/>
          </a:xfrm>
          <a:prstGeom prst="line">
            <a:avLst/>
          </a:prstGeom>
          <a:noFill/>
          <a:ln w="57150">
            <a:solidFill>
              <a:srgbClr val="99FF66"/>
            </a:solidFill>
            <a:round/>
            <a:headEnd type="triangle" w="med" len="med"/>
            <a:tailEnd type="triangle" w="med" len="med"/>
          </a:ln>
          <a:effectLst/>
        </p:spPr>
        <p:txBody>
          <a:bodyPr/>
          <a:lstStyle/>
          <a:p>
            <a:endParaRPr lang="en-US"/>
          </a:p>
        </p:txBody>
      </p:sp>
      <p:sp>
        <p:nvSpPr>
          <p:cNvPr id="87052" name="Line 1036"/>
          <p:cNvSpPr>
            <a:spLocks noChangeShapeType="1"/>
          </p:cNvSpPr>
          <p:nvPr/>
        </p:nvSpPr>
        <p:spPr bwMode="auto">
          <a:xfrm flipV="1">
            <a:off x="6553200" y="3352800"/>
            <a:ext cx="0" cy="1143000"/>
          </a:xfrm>
          <a:prstGeom prst="line">
            <a:avLst/>
          </a:prstGeom>
          <a:noFill/>
          <a:ln w="57150">
            <a:solidFill>
              <a:srgbClr val="99FF66"/>
            </a:solidFill>
            <a:round/>
            <a:headEnd type="triangle" w="med" len="med"/>
            <a:tailEnd type="triangle" w="med" len="med"/>
          </a:ln>
          <a:effectLst/>
        </p:spPr>
        <p:txBody>
          <a:bodyPr/>
          <a:lstStyle/>
          <a:p>
            <a:endParaRPr lang="en-US"/>
          </a:p>
        </p:txBody>
      </p:sp>
      <p:sp>
        <p:nvSpPr>
          <p:cNvPr id="87053" name="Text Box 1037"/>
          <p:cNvSpPr txBox="1">
            <a:spLocks noChangeArrowheads="1"/>
          </p:cNvSpPr>
          <p:nvPr/>
        </p:nvSpPr>
        <p:spPr bwMode="auto">
          <a:xfrm>
            <a:off x="1524000" y="2746375"/>
            <a:ext cx="2744788" cy="396875"/>
          </a:xfrm>
          <a:prstGeom prst="rect">
            <a:avLst/>
          </a:prstGeom>
          <a:noFill/>
          <a:ln w="9525">
            <a:noFill/>
            <a:miter lim="800000"/>
            <a:headEnd/>
            <a:tailEnd/>
          </a:ln>
          <a:effectLst/>
        </p:spPr>
        <p:txBody>
          <a:bodyPr wrap="none">
            <a:spAutoFit/>
          </a:bodyPr>
          <a:lstStyle/>
          <a:p>
            <a:pPr algn="l">
              <a:spcBef>
                <a:spcPct val="0"/>
              </a:spcBef>
            </a:pPr>
            <a:r>
              <a:rPr lang="en-US" sz="2000" b="1">
                <a:solidFill>
                  <a:srgbClr val="0000FF"/>
                </a:solidFill>
              </a:rPr>
              <a:t>ARINC 629 DATABUS</a:t>
            </a:r>
          </a:p>
        </p:txBody>
      </p:sp>
      <p:sp>
        <p:nvSpPr>
          <p:cNvPr id="87054" name="Text Box 1038"/>
          <p:cNvSpPr txBox="1">
            <a:spLocks noChangeArrowheads="1"/>
          </p:cNvSpPr>
          <p:nvPr/>
        </p:nvSpPr>
        <p:spPr bwMode="auto">
          <a:xfrm>
            <a:off x="5715000" y="2517775"/>
            <a:ext cx="3025775" cy="701675"/>
          </a:xfrm>
          <a:prstGeom prst="rect">
            <a:avLst/>
          </a:prstGeom>
          <a:noFill/>
          <a:ln w="9525">
            <a:noFill/>
            <a:miter lim="800000"/>
            <a:headEnd/>
            <a:tailEnd/>
          </a:ln>
          <a:effectLst/>
        </p:spPr>
        <p:txBody>
          <a:bodyPr wrap="none">
            <a:spAutoFit/>
          </a:bodyPr>
          <a:lstStyle/>
          <a:p>
            <a:pPr algn="l">
              <a:spcBef>
                <a:spcPct val="0"/>
              </a:spcBef>
            </a:pPr>
            <a:r>
              <a:rPr lang="en-US" sz="2000" b="1">
                <a:solidFill>
                  <a:srgbClr val="0000FF"/>
                </a:solidFill>
              </a:rPr>
              <a:t>UPTO 120 SUBSCRIBER</a:t>
            </a:r>
          </a:p>
          <a:p>
            <a:pPr algn="l">
              <a:spcBef>
                <a:spcPct val="0"/>
              </a:spcBef>
            </a:pPr>
            <a:r>
              <a:rPr lang="en-US" sz="2000" b="1">
                <a:solidFill>
                  <a:srgbClr val="0000FF"/>
                </a:solidFill>
              </a:rPr>
              <a:t>TERMINALS</a:t>
            </a:r>
          </a:p>
        </p:txBody>
      </p:sp>
      <p:sp>
        <p:nvSpPr>
          <p:cNvPr id="87056" name="WordArt 1040"/>
          <p:cNvSpPr>
            <a:spLocks noChangeArrowheads="1" noChangeShapeType="1" noTextEdit="1"/>
          </p:cNvSpPr>
          <p:nvPr/>
        </p:nvSpPr>
        <p:spPr bwMode="auto">
          <a:xfrm>
            <a:off x="1219200" y="762000"/>
            <a:ext cx="7448550" cy="542925"/>
          </a:xfrm>
          <a:prstGeom prst="rect">
            <a:avLst/>
          </a:prstGeom>
        </p:spPr>
        <p:txBody>
          <a:bodyPr wrap="none" fromWordArt="1">
            <a:prstTxWarp prst="textPlain">
              <a:avLst>
                <a:gd name="adj" fmla="val 50000"/>
              </a:avLst>
            </a:prstTxWarp>
          </a:bodyPr>
          <a:lstStyle/>
          <a:p>
            <a:r>
              <a:rPr lang="en-US" sz="4000" b="1" i="1" kern="10">
                <a:ln w="9525">
                  <a:noFill/>
                  <a:round/>
                  <a:headEnd type="none" w="sm" len="sm"/>
                  <a:tailEnd type="none" w="sm" len="sm"/>
                </a:ln>
                <a:solidFill>
                  <a:schemeClr val="hlink"/>
                </a:solidFill>
                <a:effectLst>
                  <a:outerShdw dist="35921" dir="2700000" algn="ctr" rotWithShape="0">
                    <a:srgbClr val="C0C0C0"/>
                  </a:outerShdw>
                </a:effectLst>
                <a:latin typeface="Copperplate Gothic Light"/>
              </a:rPr>
              <a:t>ARNIC 629 ARCHITECTURE</a:t>
            </a:r>
          </a:p>
        </p:txBody>
      </p:sp>
    </p:spTree>
  </p:cSld>
  <p:clrMapOvr>
    <a:masterClrMapping/>
  </p:clrMapOvr>
  <p:transition spd="slow">
    <p:split orient="vert"/>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73" name="Picture 9" descr="C:\My Documents\My Pictures\image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6871" name="WordArt 7"/>
          <p:cNvSpPr>
            <a:spLocks noChangeArrowheads="1" noChangeShapeType="1" noTextEdit="1"/>
          </p:cNvSpPr>
          <p:nvPr/>
        </p:nvSpPr>
        <p:spPr bwMode="auto">
          <a:xfrm>
            <a:off x="4800600" y="457200"/>
            <a:ext cx="3571875" cy="1590675"/>
          </a:xfrm>
          <a:prstGeom prst="rect">
            <a:avLst/>
          </a:prstGeom>
        </p:spPr>
        <p:txBody>
          <a:bodyPr wrap="none" fromWordArt="1">
            <a:prstTxWarp prst="textPlain">
              <a:avLst>
                <a:gd name="adj" fmla="val 50000"/>
              </a:avLst>
            </a:prstTxWarp>
          </a:bodyPr>
          <a:lstStyle/>
          <a:p>
            <a:r>
              <a:rPr lang="en-US" sz="9600" kern="10">
                <a:ln w="9525">
                  <a:solidFill>
                    <a:srgbClr val="000000"/>
                  </a:solidFill>
                  <a:round/>
                  <a:headEnd type="none" w="sm" len="sm"/>
                  <a:tailEnd type="none" w="sm" len="sm"/>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outerShdw sy="50000" rotWithShape="0">
                    <a:srgbClr val="868686"/>
                  </a:outerShdw>
                </a:effectLst>
                <a:latin typeface="Lucida Handwriting"/>
              </a:rPr>
              <a:t>AFDX</a:t>
            </a:r>
          </a:p>
        </p:txBody>
      </p:sp>
    </p:spTree>
  </p:cSld>
  <p:clrMapOvr>
    <a:masterClrMapping/>
  </p:clrMapOvr>
  <p:transition spd="slow">
    <p:split orient="vert"/>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381000" y="152400"/>
            <a:ext cx="8153400" cy="6427788"/>
          </a:xfrm>
          <a:prstGeom prst="rect">
            <a:avLst/>
          </a:prstGeom>
          <a:noFill/>
          <a:ln w="9525">
            <a:noFill/>
            <a:miter lim="800000"/>
            <a:headEnd/>
            <a:tailEnd/>
          </a:ln>
          <a:effectLst/>
        </p:spPr>
        <p:txBody>
          <a:bodyPr>
            <a:spAutoFit/>
          </a:bodyPr>
          <a:lstStyle/>
          <a:p>
            <a:pPr algn="just">
              <a:spcBef>
                <a:spcPct val="0"/>
              </a:spcBef>
              <a:buClr>
                <a:schemeClr val="accent2"/>
              </a:buClr>
              <a:buFontTx/>
              <a:buBlip>
                <a:blip r:embed="rId2"/>
              </a:buBlip>
            </a:pPr>
            <a:r>
              <a:rPr lang="en-US" sz="3200">
                <a:solidFill>
                  <a:srgbClr val="A50021"/>
                </a:solidFill>
              </a:rPr>
              <a:t>  	Avionics Fully Duplex Switched Ethernet 	is 	an advanced Protocol Standard to 	interconnect avionics subsystems</a:t>
            </a:r>
          </a:p>
          <a:p>
            <a:pPr algn="just">
              <a:spcBef>
                <a:spcPct val="0"/>
              </a:spcBef>
              <a:buClr>
                <a:schemeClr val="accent2"/>
              </a:buClr>
              <a:buFontTx/>
              <a:buBlip>
                <a:blip r:embed="rId2"/>
              </a:buBlip>
            </a:pPr>
            <a:endParaRPr lang="en-US" sz="3200">
              <a:solidFill>
                <a:srgbClr val="A50021"/>
              </a:solidFill>
            </a:endParaRPr>
          </a:p>
          <a:p>
            <a:pPr algn="just">
              <a:spcBef>
                <a:spcPct val="0"/>
              </a:spcBef>
              <a:buFontTx/>
              <a:buBlip>
                <a:blip r:embed="rId2"/>
              </a:buBlip>
            </a:pPr>
            <a:r>
              <a:rPr lang="en-US" sz="3200">
                <a:solidFill>
                  <a:srgbClr val="008000"/>
                </a:solidFill>
                <a:latin typeface="Tahoma" pitchFamily="34" charset="0"/>
              </a:rPr>
              <a:t>  	</a:t>
            </a:r>
            <a:r>
              <a:rPr lang="en-US" sz="3200">
                <a:solidFill>
                  <a:srgbClr val="336600"/>
                </a:solidFill>
                <a:latin typeface="Tahoma" pitchFamily="34" charset="0"/>
              </a:rPr>
              <a:t>It can accommodate future system</a:t>
            </a:r>
          </a:p>
          <a:p>
            <a:pPr algn="just">
              <a:spcBef>
                <a:spcPct val="0"/>
              </a:spcBef>
            </a:pPr>
            <a:r>
              <a:rPr lang="en-US" sz="3200">
                <a:solidFill>
                  <a:srgbClr val="336600"/>
                </a:solidFill>
                <a:latin typeface="Tahoma" pitchFamily="34" charset="0"/>
              </a:rPr>
              <a:t>    	bandwidth demands</a:t>
            </a:r>
          </a:p>
          <a:p>
            <a:pPr algn="just">
              <a:spcBef>
                <a:spcPct val="0"/>
              </a:spcBef>
            </a:pPr>
            <a:endParaRPr lang="en-US" sz="3200">
              <a:solidFill>
                <a:srgbClr val="336600"/>
              </a:solidFill>
              <a:latin typeface="Tahoma" pitchFamily="34" charset="0"/>
            </a:endParaRPr>
          </a:p>
          <a:p>
            <a:pPr algn="just">
              <a:spcBef>
                <a:spcPct val="0"/>
              </a:spcBef>
              <a:buFontTx/>
              <a:buBlip>
                <a:blip r:embed="rId2"/>
              </a:buBlip>
            </a:pPr>
            <a:r>
              <a:rPr lang="en-US" sz="3200">
                <a:solidFill>
                  <a:srgbClr val="A50021"/>
                </a:solidFill>
                <a:latin typeface="Tahoma" pitchFamily="34" charset="0"/>
              </a:rPr>
              <a:t>  	Increase flexibility in Avionics design</a:t>
            </a:r>
          </a:p>
          <a:p>
            <a:pPr algn="just">
              <a:spcBef>
                <a:spcPct val="0"/>
              </a:spcBef>
              <a:buFontTx/>
              <a:buBlip>
                <a:blip r:embed="rId2"/>
              </a:buBlip>
            </a:pPr>
            <a:endParaRPr lang="en-US" sz="3200">
              <a:solidFill>
                <a:srgbClr val="A50021"/>
              </a:solidFill>
              <a:latin typeface="Tahoma" pitchFamily="34" charset="0"/>
            </a:endParaRPr>
          </a:p>
          <a:p>
            <a:pPr algn="just">
              <a:spcBef>
                <a:spcPct val="0"/>
              </a:spcBef>
              <a:buFontTx/>
              <a:buBlip>
                <a:blip r:embed="rId2"/>
              </a:buBlip>
            </a:pPr>
            <a:r>
              <a:rPr lang="en-US" sz="3200">
                <a:solidFill>
                  <a:srgbClr val="008000"/>
                </a:solidFill>
                <a:latin typeface="Tahoma" pitchFamily="34" charset="0"/>
              </a:rPr>
              <a:t>  	</a:t>
            </a:r>
            <a:r>
              <a:rPr lang="en-US" sz="3200">
                <a:solidFill>
                  <a:srgbClr val="336600"/>
                </a:solidFill>
                <a:latin typeface="Tahoma" pitchFamily="34" charset="0"/>
              </a:rPr>
              <a:t>Reduce aircraft wire counts, thus  </a:t>
            </a:r>
          </a:p>
          <a:p>
            <a:pPr algn="just">
              <a:spcBef>
                <a:spcPct val="0"/>
              </a:spcBef>
            </a:pPr>
            <a:r>
              <a:rPr lang="en-US" sz="3200">
                <a:solidFill>
                  <a:srgbClr val="336600"/>
                </a:solidFill>
                <a:latin typeface="Tahoma" pitchFamily="34" charset="0"/>
              </a:rPr>
              <a:t>   	 lowering aircraft weight and cost</a:t>
            </a:r>
          </a:p>
          <a:p>
            <a:pPr algn="just">
              <a:spcBef>
                <a:spcPct val="0"/>
              </a:spcBef>
            </a:pPr>
            <a:endParaRPr lang="en-US" sz="3200">
              <a:solidFill>
                <a:srgbClr val="336600"/>
              </a:solidFill>
            </a:endParaRPr>
          </a:p>
          <a:p>
            <a:pPr algn="just">
              <a:spcBef>
                <a:spcPct val="0"/>
              </a:spcBef>
              <a:buClr>
                <a:schemeClr val="accent2"/>
              </a:buClr>
              <a:buFontTx/>
              <a:buBlip>
                <a:blip r:embed="rId2"/>
              </a:buBlip>
            </a:pPr>
            <a:r>
              <a:rPr lang="en-US" sz="3200">
                <a:solidFill>
                  <a:srgbClr val="A50021"/>
                </a:solidFill>
              </a:rPr>
              <a:t>  	Its first major use in A3xx</a:t>
            </a:r>
          </a:p>
        </p:txBody>
      </p:sp>
    </p:spTree>
  </p:cSld>
  <p:clrMapOvr>
    <a:masterClrMapping/>
  </p:clrMapOvr>
  <p:transition spd="slow">
    <p:split orient="vert"/>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609600" y="762000"/>
            <a:ext cx="8077200" cy="5453063"/>
          </a:xfrm>
          <a:prstGeom prst="rect">
            <a:avLst/>
          </a:prstGeom>
          <a:noFill/>
          <a:ln w="9525">
            <a:noFill/>
            <a:miter lim="800000"/>
            <a:headEnd/>
            <a:tailEnd/>
          </a:ln>
          <a:effectLst/>
        </p:spPr>
        <p:txBody>
          <a:bodyPr>
            <a:spAutoFit/>
          </a:bodyPr>
          <a:lstStyle/>
          <a:p>
            <a:pPr algn="just">
              <a:spcBef>
                <a:spcPct val="0"/>
              </a:spcBef>
              <a:buClr>
                <a:srgbClr val="FF3300"/>
              </a:buClr>
              <a:buFontTx/>
              <a:buChar char="•"/>
            </a:pPr>
            <a:r>
              <a:rPr lang="en-US" sz="3200"/>
              <a:t>  </a:t>
            </a:r>
            <a:r>
              <a:rPr lang="en-US" sz="3200">
                <a:solidFill>
                  <a:srgbClr val="336600"/>
                </a:solidFill>
                <a:latin typeface="Tahoma" pitchFamily="34" charset="0"/>
              </a:rPr>
              <a:t>Since the Ethernet is a switched architecture rather than a point-point link, aircraft designers can create redundant sub networks</a:t>
            </a:r>
          </a:p>
          <a:p>
            <a:pPr algn="just">
              <a:spcBef>
                <a:spcPct val="0"/>
              </a:spcBef>
              <a:buClr>
                <a:srgbClr val="FF3300"/>
              </a:buClr>
            </a:pPr>
            <a:endParaRPr lang="en-US" sz="3200">
              <a:solidFill>
                <a:srgbClr val="336600"/>
              </a:solidFill>
              <a:latin typeface="Tahoma" pitchFamily="34" charset="0"/>
            </a:endParaRPr>
          </a:p>
          <a:p>
            <a:pPr algn="just">
              <a:spcBef>
                <a:spcPct val="0"/>
              </a:spcBef>
              <a:buClr>
                <a:srgbClr val="FF3300"/>
              </a:buClr>
              <a:buFontTx/>
              <a:buChar char="•"/>
            </a:pPr>
            <a:r>
              <a:rPr lang="en-US" sz="3200">
                <a:latin typeface="Tahoma" pitchFamily="34" charset="0"/>
              </a:rPr>
              <a:t> </a:t>
            </a:r>
            <a:r>
              <a:rPr lang="en-US" sz="3200">
                <a:solidFill>
                  <a:srgbClr val="FF0000"/>
                </a:solidFill>
                <a:latin typeface="Tahoma" pitchFamily="34" charset="0"/>
              </a:rPr>
              <a:t>Faults can be isolated and analysed without impacting the system as a whole</a:t>
            </a:r>
          </a:p>
          <a:p>
            <a:pPr algn="just">
              <a:spcBef>
                <a:spcPct val="0"/>
              </a:spcBef>
              <a:buClr>
                <a:srgbClr val="FF3300"/>
              </a:buClr>
            </a:pPr>
            <a:endParaRPr lang="en-US" sz="3200">
              <a:solidFill>
                <a:srgbClr val="FF0000"/>
              </a:solidFill>
              <a:latin typeface="Tahoma" pitchFamily="34" charset="0"/>
            </a:endParaRPr>
          </a:p>
          <a:p>
            <a:pPr algn="just">
              <a:spcBef>
                <a:spcPct val="0"/>
              </a:spcBef>
              <a:buClr>
                <a:srgbClr val="FF3300"/>
              </a:buClr>
              <a:buFontTx/>
              <a:buChar char="•"/>
            </a:pPr>
            <a:r>
              <a:rPr lang="en-US" sz="3200">
                <a:latin typeface="Tahoma" pitchFamily="34" charset="0"/>
              </a:rPr>
              <a:t> </a:t>
            </a:r>
            <a:r>
              <a:rPr lang="en-US" sz="3200">
                <a:solidFill>
                  <a:srgbClr val="336600"/>
                </a:solidFill>
                <a:latin typeface="Tahoma" pitchFamily="34" charset="0"/>
              </a:rPr>
              <a:t>ARINC 429 data bus may still be used but the main Avionics data pipe will be Ethernet (AFDX) of 100 Mbps</a:t>
            </a:r>
          </a:p>
        </p:txBody>
      </p:sp>
    </p:spTree>
  </p:cSld>
  <p:clrMapOvr>
    <a:masterClrMapping/>
  </p:clrMapOvr>
  <p:transition spd="slow">
    <p:split orient="vert"/>
  </p:transition>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6914" name="WordArt 2"/>
          <p:cNvSpPr>
            <a:spLocks noChangeArrowheads="1" noChangeShapeType="1" noTextEdit="1"/>
          </p:cNvSpPr>
          <p:nvPr/>
        </p:nvSpPr>
        <p:spPr bwMode="auto">
          <a:xfrm>
            <a:off x="3200400" y="2362200"/>
            <a:ext cx="2438400" cy="1257300"/>
          </a:xfrm>
          <a:prstGeom prst="rect">
            <a:avLst/>
          </a:prstGeom>
        </p:spPr>
        <p:txBody>
          <a:bodyPr wrap="none" fromWordArt="1">
            <a:prstTxWarp prst="textPlain">
              <a:avLst>
                <a:gd name="adj" fmla="val 50000"/>
              </a:avLst>
            </a:prstTxWarp>
          </a:bodyPr>
          <a:lstStyle/>
          <a:p>
            <a:r>
              <a:rPr lang="en-US" sz="3600" b="1" kern="10" spc="720">
                <a:ln w="9525">
                  <a:noFill/>
                  <a:round/>
                  <a:headEnd type="none" w="sm" len="sm"/>
                  <a:tailEnd type="none" w="sm" len="sm"/>
                </a:ln>
                <a:gradFill rotWithShape="0">
                  <a:gsLst>
                    <a:gs pos="0">
                      <a:srgbClr val="000082"/>
                    </a:gs>
                    <a:gs pos="30000">
                      <a:srgbClr val="66008F"/>
                    </a:gs>
                    <a:gs pos="64999">
                      <a:srgbClr val="BA0066"/>
                    </a:gs>
                    <a:gs pos="89999">
                      <a:srgbClr val="FF0000"/>
                    </a:gs>
                    <a:gs pos="100000">
                      <a:srgbClr val="FF8200"/>
                    </a:gs>
                  </a:gsLst>
                  <a:lin ang="5400000" scaled="1"/>
                </a:gradFill>
                <a:effectLst>
                  <a:outerShdw dist="45791" dir="3378596" algn="ctr" rotWithShape="0">
                    <a:srgbClr val="4D4D4D"/>
                  </a:outerShdw>
                </a:effectLst>
                <a:latin typeface="Arial"/>
                <a:cs typeface="Arial"/>
              </a:rPr>
              <a:t>HSDB</a:t>
            </a:r>
          </a:p>
        </p:txBody>
      </p:sp>
    </p:spTree>
  </p:cSld>
  <p:clrMapOvr>
    <a:masterClrMapping/>
  </p:clrMapOvr>
  <p:transition spd="slow">
    <p:split orient="vert"/>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8" name="Text Box 2"/>
          <p:cNvSpPr txBox="1">
            <a:spLocks noChangeArrowheads="1"/>
          </p:cNvSpPr>
          <p:nvPr/>
        </p:nvSpPr>
        <p:spPr bwMode="auto">
          <a:xfrm>
            <a:off x="762000" y="914400"/>
            <a:ext cx="6858000" cy="366713"/>
          </a:xfrm>
          <a:prstGeom prst="rect">
            <a:avLst/>
          </a:prstGeom>
          <a:noFill/>
          <a:ln w="9525">
            <a:noFill/>
            <a:miter lim="800000"/>
            <a:headEnd type="none" w="sm" len="sm"/>
            <a:tailEnd type="none" w="sm" len="sm"/>
          </a:ln>
          <a:effectLst/>
        </p:spPr>
        <p:txBody>
          <a:bodyPr>
            <a:spAutoFit/>
          </a:bodyPr>
          <a:lstStyle/>
          <a:p>
            <a:pPr algn="l">
              <a:spcBef>
                <a:spcPct val="50000"/>
              </a:spcBef>
              <a:buFontTx/>
              <a:buChar char="•"/>
            </a:pPr>
            <a:endParaRPr lang="en-US" sz="1800"/>
          </a:p>
        </p:txBody>
      </p:sp>
      <p:sp>
        <p:nvSpPr>
          <p:cNvPr id="132099" name="Text Box 3"/>
          <p:cNvSpPr txBox="1">
            <a:spLocks noChangeArrowheads="1"/>
          </p:cNvSpPr>
          <p:nvPr/>
        </p:nvSpPr>
        <p:spPr bwMode="auto">
          <a:xfrm>
            <a:off x="762000" y="762000"/>
            <a:ext cx="7924800" cy="4486275"/>
          </a:xfrm>
          <a:prstGeom prst="rect">
            <a:avLst/>
          </a:prstGeom>
          <a:noFill/>
          <a:ln w="9525">
            <a:noFill/>
            <a:miter lim="800000"/>
            <a:headEnd type="none" w="sm" len="sm"/>
            <a:tailEnd type="none" w="sm" len="sm"/>
          </a:ln>
          <a:effectLst/>
        </p:spPr>
        <p:txBody>
          <a:bodyPr>
            <a:spAutoFit/>
          </a:bodyPr>
          <a:lstStyle/>
          <a:p>
            <a:pPr algn="l">
              <a:spcBef>
                <a:spcPct val="50000"/>
              </a:spcBef>
              <a:buFontTx/>
              <a:buChar char="•"/>
            </a:pPr>
            <a:r>
              <a:rPr lang="en-US" sz="2800">
                <a:solidFill>
                  <a:srgbClr val="D60093"/>
                </a:solidFill>
              </a:rPr>
              <a:t>Used  in F-22 Advanced  tactical fighter</a:t>
            </a:r>
          </a:p>
          <a:p>
            <a:pPr algn="l">
              <a:spcBef>
                <a:spcPct val="50000"/>
              </a:spcBef>
              <a:buFontTx/>
              <a:buChar char="•"/>
            </a:pPr>
            <a:r>
              <a:rPr lang="en-US" sz="2800">
                <a:solidFill>
                  <a:srgbClr val="0000FF"/>
                </a:solidFill>
              </a:rPr>
              <a:t>Generic version SAE Aerospace Standard 4074.1</a:t>
            </a:r>
          </a:p>
          <a:p>
            <a:pPr algn="l">
              <a:spcBef>
                <a:spcPct val="50000"/>
              </a:spcBef>
              <a:buFontTx/>
              <a:buChar char="•"/>
            </a:pPr>
            <a:r>
              <a:rPr lang="en-US" sz="2800">
                <a:solidFill>
                  <a:srgbClr val="D60093"/>
                </a:solidFill>
              </a:rPr>
              <a:t>50 Mbps- linear bus</a:t>
            </a:r>
          </a:p>
          <a:p>
            <a:pPr algn="l">
              <a:spcBef>
                <a:spcPct val="50000"/>
              </a:spcBef>
              <a:buFontTx/>
              <a:buChar char="•"/>
            </a:pPr>
            <a:r>
              <a:rPr lang="en-US" sz="2800">
                <a:solidFill>
                  <a:srgbClr val="0000FF"/>
                </a:solidFill>
              </a:rPr>
              <a:t> for optical medium implementation – star topology</a:t>
            </a:r>
          </a:p>
          <a:p>
            <a:pPr algn="l">
              <a:spcBef>
                <a:spcPct val="50000"/>
              </a:spcBef>
              <a:buFontTx/>
              <a:buChar char="•"/>
            </a:pPr>
            <a:r>
              <a:rPr lang="en-US" sz="2800">
                <a:solidFill>
                  <a:srgbClr val="D60093"/>
                </a:solidFill>
              </a:rPr>
              <a:t>HSDB uses distributed control in which each terminal is permitted to transmit only when it receives</a:t>
            </a:r>
            <a:r>
              <a:rPr lang="en-US">
                <a:solidFill>
                  <a:srgbClr val="D60093"/>
                </a:solidFill>
              </a:rPr>
              <a:t> </a:t>
            </a:r>
            <a:r>
              <a:rPr lang="en-US" sz="2800">
                <a:solidFill>
                  <a:srgbClr val="D60093"/>
                </a:solidFill>
              </a:rPr>
              <a:t>the token frame</a:t>
            </a:r>
            <a:r>
              <a:rPr lang="en-US">
                <a:solidFill>
                  <a:srgbClr val="D60093"/>
                </a:solidFill>
              </a:rPr>
              <a:t>.</a:t>
            </a:r>
          </a:p>
          <a:p>
            <a:pPr algn="l">
              <a:spcBef>
                <a:spcPct val="50000"/>
              </a:spcBef>
              <a:buFontTx/>
              <a:buChar char="•"/>
            </a:pPr>
            <a:endParaRPr lang="en-US">
              <a:solidFill>
                <a:srgbClr val="D60093"/>
              </a:solidFill>
            </a:endParaRPr>
          </a:p>
        </p:txBody>
      </p:sp>
    </p:spTree>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4" name="Text Box 2"/>
          <p:cNvSpPr txBox="1">
            <a:spLocks noChangeArrowheads="1"/>
          </p:cNvSpPr>
          <p:nvPr/>
        </p:nvSpPr>
        <p:spPr bwMode="auto">
          <a:xfrm>
            <a:off x="1981200" y="457200"/>
            <a:ext cx="5257800" cy="396875"/>
          </a:xfrm>
          <a:prstGeom prst="rect">
            <a:avLst/>
          </a:prstGeom>
          <a:noFill/>
          <a:ln w="9525">
            <a:noFill/>
            <a:miter lim="800000"/>
            <a:headEnd/>
            <a:tailEnd/>
          </a:ln>
          <a:effectLst/>
        </p:spPr>
        <p:txBody>
          <a:bodyPr>
            <a:spAutoFit/>
          </a:bodyPr>
          <a:lstStyle/>
          <a:p>
            <a:pPr>
              <a:spcBef>
                <a:spcPct val="50000"/>
              </a:spcBef>
            </a:pPr>
            <a:r>
              <a:rPr lang="en-US" sz="2000" b="1" u="sng">
                <a:solidFill>
                  <a:srgbClr val="632AD6"/>
                </a:solidFill>
                <a:latin typeface="Arial" pitchFamily="34" charset="0"/>
              </a:rPr>
              <a:t>FGA</a:t>
            </a:r>
            <a:r>
              <a:rPr lang="en-US" sz="2000" b="1" u="sng">
                <a:solidFill>
                  <a:srgbClr val="D60093"/>
                </a:solidFill>
                <a:latin typeface="Arial" pitchFamily="34" charset="0"/>
              </a:rPr>
              <a:t> - DISJOINT ARCHITECTURE</a:t>
            </a:r>
          </a:p>
        </p:txBody>
      </p:sp>
      <p:sp>
        <p:nvSpPr>
          <p:cNvPr id="146435" name="Text Box 3"/>
          <p:cNvSpPr txBox="1">
            <a:spLocks noChangeArrowheads="1"/>
          </p:cNvSpPr>
          <p:nvPr/>
        </p:nvSpPr>
        <p:spPr bwMode="auto">
          <a:xfrm>
            <a:off x="685800" y="1066800"/>
            <a:ext cx="8001000" cy="1495425"/>
          </a:xfrm>
          <a:prstGeom prst="rect">
            <a:avLst/>
          </a:prstGeom>
          <a:noFill/>
          <a:ln w="9525">
            <a:noFill/>
            <a:miter lim="800000"/>
            <a:headEnd/>
            <a:tailEnd/>
          </a:ln>
          <a:effectLst/>
        </p:spPr>
        <p:txBody>
          <a:bodyPr>
            <a:spAutoFit/>
          </a:bodyPr>
          <a:lstStyle/>
          <a:p>
            <a:pPr algn="just">
              <a:lnSpc>
                <a:spcPct val="115000"/>
              </a:lnSpc>
              <a:spcBef>
                <a:spcPct val="50000"/>
              </a:spcBef>
            </a:pPr>
            <a:r>
              <a:rPr lang="en-US" sz="2000" b="1">
                <a:solidFill>
                  <a:srgbClr val="008000"/>
                </a:solidFill>
                <a:latin typeface="Arial" pitchFamily="34" charset="0"/>
              </a:rPr>
              <a:t>The early avionics systems were stand alone black boxes where each functional area had separate, dedicated sensors, processors and displays and the interconnect media is point to point wiring</a:t>
            </a:r>
          </a:p>
        </p:txBody>
      </p:sp>
      <p:sp>
        <p:nvSpPr>
          <p:cNvPr id="146436" name="Text Box 4"/>
          <p:cNvSpPr txBox="1">
            <a:spLocks noChangeArrowheads="1"/>
          </p:cNvSpPr>
          <p:nvPr/>
        </p:nvSpPr>
        <p:spPr bwMode="auto">
          <a:xfrm>
            <a:off x="685800" y="2755900"/>
            <a:ext cx="7924800" cy="2076450"/>
          </a:xfrm>
          <a:prstGeom prst="rect">
            <a:avLst/>
          </a:prstGeom>
          <a:noFill/>
          <a:ln w="9525">
            <a:noFill/>
            <a:miter lim="800000"/>
            <a:headEnd/>
            <a:tailEnd/>
          </a:ln>
          <a:effectLst/>
        </p:spPr>
        <p:txBody>
          <a:bodyPr>
            <a:spAutoFit/>
          </a:bodyPr>
          <a:lstStyle/>
          <a:p>
            <a:pPr algn="just">
              <a:lnSpc>
                <a:spcPct val="130000"/>
              </a:lnSpc>
              <a:spcBef>
                <a:spcPct val="50000"/>
              </a:spcBef>
            </a:pPr>
            <a:r>
              <a:rPr lang="en-US" sz="2000" b="1">
                <a:solidFill>
                  <a:srgbClr val="F45544"/>
                </a:solidFill>
                <a:latin typeface="Arial" pitchFamily="34" charset="0"/>
              </a:rPr>
              <a:t>The system was integrated by the air-crew who had to look at various dials and displays connected to disjoint sensors correlate the data provided by them, apply error corrections, orchestrate the functions of the sensors and perform mode and failure management in addition to flying the aircraft</a:t>
            </a:r>
          </a:p>
        </p:txBody>
      </p:sp>
      <p:sp>
        <p:nvSpPr>
          <p:cNvPr id="146437" name="Text Box 5"/>
          <p:cNvSpPr txBox="1">
            <a:spLocks noChangeArrowheads="1"/>
          </p:cNvSpPr>
          <p:nvPr/>
        </p:nvSpPr>
        <p:spPr bwMode="auto">
          <a:xfrm>
            <a:off x="685800" y="5105400"/>
            <a:ext cx="7848600" cy="885825"/>
          </a:xfrm>
          <a:prstGeom prst="rect">
            <a:avLst/>
          </a:prstGeom>
          <a:noFill/>
          <a:ln w="9525">
            <a:noFill/>
            <a:miter lim="800000"/>
            <a:headEnd/>
            <a:tailEnd/>
          </a:ln>
          <a:effectLst/>
        </p:spPr>
        <p:txBody>
          <a:bodyPr>
            <a:spAutoFit/>
          </a:bodyPr>
          <a:lstStyle/>
          <a:p>
            <a:pPr algn="just">
              <a:lnSpc>
                <a:spcPct val="130000"/>
              </a:lnSpc>
              <a:spcBef>
                <a:spcPct val="50000"/>
              </a:spcBef>
            </a:pPr>
            <a:r>
              <a:rPr lang="en-US" sz="2000" b="1">
                <a:solidFill>
                  <a:srgbClr val="3366FF"/>
                </a:solidFill>
                <a:latin typeface="Arial" pitchFamily="34" charset="0"/>
              </a:rPr>
              <a:t>This was feasible  due to the simple nature of tasks to be performed and due to the availability of time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WordArt 1026"/>
          <p:cNvSpPr>
            <a:spLocks noChangeArrowheads="1" noChangeShapeType="1" noTextEdit="1"/>
          </p:cNvSpPr>
          <p:nvPr/>
        </p:nvSpPr>
        <p:spPr bwMode="auto">
          <a:xfrm>
            <a:off x="3429000" y="2057400"/>
            <a:ext cx="2057400" cy="1600200"/>
          </a:xfrm>
          <a:prstGeom prst="rect">
            <a:avLst/>
          </a:prstGeom>
        </p:spPr>
        <p:txBody>
          <a:bodyPr wrap="none" fromWordArt="1">
            <a:prstTxWarp prst="textPlain">
              <a:avLst>
                <a:gd name="adj" fmla="val 50000"/>
              </a:avLst>
            </a:prstTxWarp>
          </a:bodyPr>
          <a:lstStyle/>
          <a:p>
            <a:r>
              <a:rPr lang="en-US" sz="3600" b="1" kern="10" spc="720">
                <a:ln w="9525">
                  <a:noFill/>
                  <a:round/>
                  <a:headEnd type="none" w="sm" len="sm"/>
                  <a:tailEnd type="none" w="sm" len="sm"/>
                </a:ln>
                <a:gradFill rotWithShape="0">
                  <a:gsLst>
                    <a:gs pos="0">
                      <a:srgbClr val="FF0000"/>
                    </a:gs>
                    <a:gs pos="100000">
                      <a:srgbClr val="006600"/>
                    </a:gs>
                  </a:gsLst>
                  <a:lin ang="5400000" scaled="1"/>
                </a:gradFill>
                <a:effectLst>
                  <a:outerShdw dist="45791" dir="3378596" algn="ctr" rotWithShape="0">
                    <a:srgbClr val="4D4D4D"/>
                  </a:outerShdw>
                </a:effectLst>
                <a:latin typeface="Arial"/>
                <a:cs typeface="Arial"/>
              </a:rPr>
              <a:t>SCI</a:t>
            </a:r>
          </a:p>
        </p:txBody>
      </p:sp>
    </p:spTree>
  </p:cSld>
  <p:clrMapOvr>
    <a:masterClrMapping/>
  </p:clrMapOvr>
  <p:transition spd="slow">
    <p:split orient="vert"/>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146" name="Text Box 2050"/>
          <p:cNvSpPr txBox="1">
            <a:spLocks noChangeArrowheads="1"/>
          </p:cNvSpPr>
          <p:nvPr/>
        </p:nvSpPr>
        <p:spPr bwMode="auto">
          <a:xfrm>
            <a:off x="762000" y="558800"/>
            <a:ext cx="7772400" cy="7597775"/>
          </a:xfrm>
          <a:prstGeom prst="rect">
            <a:avLst/>
          </a:prstGeom>
          <a:noFill/>
          <a:ln w="9525">
            <a:noFill/>
            <a:miter lim="800000"/>
            <a:headEnd type="none" w="sm" len="sm"/>
            <a:tailEnd type="none" w="sm" len="sm"/>
          </a:ln>
          <a:effectLst/>
        </p:spPr>
        <p:txBody>
          <a:bodyPr>
            <a:spAutoFit/>
          </a:bodyPr>
          <a:lstStyle/>
          <a:p>
            <a:pPr algn="l">
              <a:spcBef>
                <a:spcPct val="50000"/>
              </a:spcBef>
              <a:buFont typeface="Wingdings" pitchFamily="2" charset="2"/>
              <a:buChar char="Ø"/>
            </a:pPr>
            <a:r>
              <a:rPr lang="en-US" sz="2800">
                <a:solidFill>
                  <a:srgbClr val="FF0000"/>
                </a:solidFill>
              </a:rPr>
              <a:t>IEEE –STD-1596-1992 </a:t>
            </a:r>
          </a:p>
          <a:p>
            <a:pPr algn="l">
              <a:spcBef>
                <a:spcPct val="50000"/>
              </a:spcBef>
              <a:buFont typeface="Wingdings" pitchFamily="2" charset="2"/>
              <a:buChar char="Ø"/>
            </a:pPr>
            <a:r>
              <a:rPr lang="en-US" sz="2800">
                <a:solidFill>
                  <a:srgbClr val="006600"/>
                </a:solidFill>
              </a:rPr>
              <a:t>SCI is an interconnect system for both backplane and LAN usage.</a:t>
            </a:r>
          </a:p>
          <a:p>
            <a:pPr algn="l">
              <a:spcBef>
                <a:spcPct val="50000"/>
              </a:spcBef>
              <a:buFont typeface="Wingdings" pitchFamily="2" charset="2"/>
              <a:buChar char="Ø"/>
            </a:pPr>
            <a:r>
              <a:rPr lang="en-US" sz="2800">
                <a:solidFill>
                  <a:srgbClr val="FF0000"/>
                </a:solidFill>
              </a:rPr>
              <a:t>It is a system  of rings and switches in its basic format</a:t>
            </a:r>
          </a:p>
          <a:p>
            <a:pPr algn="l">
              <a:spcBef>
                <a:spcPct val="50000"/>
              </a:spcBef>
              <a:buFont typeface="Wingdings" pitchFamily="2" charset="2"/>
              <a:buChar char="Ø"/>
            </a:pPr>
            <a:r>
              <a:rPr lang="en-US" sz="2800">
                <a:solidFill>
                  <a:srgbClr val="006600"/>
                </a:solidFill>
              </a:rPr>
              <a:t>Operates at 1 Gbps</a:t>
            </a:r>
          </a:p>
          <a:p>
            <a:pPr algn="l">
              <a:spcBef>
                <a:spcPct val="50000"/>
              </a:spcBef>
              <a:buFont typeface="Wingdings" pitchFamily="2" charset="2"/>
              <a:buChar char="Ø"/>
            </a:pPr>
            <a:r>
              <a:rPr lang="en-US" sz="2800">
                <a:solidFill>
                  <a:srgbClr val="FF0000"/>
                </a:solidFill>
              </a:rPr>
              <a:t>Electrical links upto 30m and optical links upto several kms.</a:t>
            </a:r>
          </a:p>
          <a:p>
            <a:pPr algn="l">
              <a:spcBef>
                <a:spcPct val="50000"/>
              </a:spcBef>
              <a:buFont typeface="Wingdings" pitchFamily="2" charset="2"/>
              <a:buChar char="Ø"/>
            </a:pPr>
            <a:r>
              <a:rPr lang="en-US" sz="2800">
                <a:solidFill>
                  <a:srgbClr val="006600"/>
                </a:solidFill>
              </a:rPr>
              <a:t>Same Bandwidth  as  today’s 155Mbits/sec ATM links , 32 times that of today’s fiber optic channel and 800 times that of Ethernet.</a:t>
            </a:r>
          </a:p>
          <a:p>
            <a:pPr algn="l">
              <a:spcBef>
                <a:spcPct val="50000"/>
              </a:spcBef>
              <a:buFont typeface="Wingdings" pitchFamily="2" charset="2"/>
              <a:buChar char="Ø"/>
            </a:pPr>
            <a:endParaRPr lang="en-US" sz="2800">
              <a:solidFill>
                <a:srgbClr val="006600"/>
              </a:solidFill>
            </a:endParaRPr>
          </a:p>
          <a:p>
            <a:pPr algn="l">
              <a:spcBef>
                <a:spcPct val="50000"/>
              </a:spcBef>
              <a:buFont typeface="Wingdings" pitchFamily="2" charset="2"/>
              <a:buChar char="Ø"/>
            </a:pPr>
            <a:endParaRPr lang="en-US">
              <a:solidFill>
                <a:srgbClr val="FFFF66"/>
              </a:solidFill>
            </a:endParaRPr>
          </a:p>
          <a:p>
            <a:pPr algn="l">
              <a:spcBef>
                <a:spcPct val="50000"/>
              </a:spcBef>
              <a:buFont typeface="Wingdings" pitchFamily="2" charset="2"/>
              <a:buChar char="Ø"/>
            </a:pPr>
            <a:endParaRPr lang="en-US">
              <a:solidFill>
                <a:srgbClr val="0000FF"/>
              </a:solidFill>
            </a:endParaRPr>
          </a:p>
        </p:txBody>
      </p:sp>
    </p:spTree>
  </p:cSld>
  <p:clrMapOvr>
    <a:masterClrMapping/>
  </p:clrMapOvr>
  <p:transition spd="slow">
    <p:split orient="vert"/>
  </p:transition>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42" name="WordArt 6"/>
          <p:cNvSpPr>
            <a:spLocks noChangeArrowheads="1" noChangeShapeType="1" noTextEdit="1"/>
          </p:cNvSpPr>
          <p:nvPr/>
        </p:nvSpPr>
        <p:spPr bwMode="auto">
          <a:xfrm>
            <a:off x="2057400" y="1981200"/>
            <a:ext cx="5000625" cy="1019175"/>
          </a:xfrm>
          <a:prstGeom prst="rect">
            <a:avLst/>
          </a:prstGeom>
        </p:spPr>
        <p:txBody>
          <a:bodyPr wrap="none" fromWordArt="1">
            <a:prstTxWarp prst="textPlain">
              <a:avLst>
                <a:gd name="adj" fmla="val 50000"/>
              </a:avLst>
            </a:prstTxWarp>
          </a:bodyPr>
          <a:lstStyle/>
          <a:p>
            <a:r>
              <a:rPr lang="en-US" sz="7200" b="1" kern="10">
                <a:ln w="9525">
                  <a:solidFill>
                    <a:srgbClr val="000000"/>
                  </a:solidFill>
                  <a:round/>
                  <a:headEnd type="none" w="sm" len="sm"/>
                  <a:tailEnd type="none" w="sm" len="sm"/>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outerShdw sy="50000" rotWithShape="0">
                    <a:srgbClr val="868686"/>
                  </a:outerShdw>
                </a:effectLst>
                <a:latin typeface="Copperplate Gothic Bold"/>
              </a:rPr>
              <a:t>DATABUS</a:t>
            </a:r>
          </a:p>
        </p:txBody>
      </p:sp>
      <p:sp>
        <p:nvSpPr>
          <p:cNvPr id="39943" name="WordArt 7"/>
          <p:cNvSpPr>
            <a:spLocks noChangeArrowheads="1" noChangeShapeType="1" noTextEdit="1"/>
          </p:cNvSpPr>
          <p:nvPr/>
        </p:nvSpPr>
        <p:spPr bwMode="auto">
          <a:xfrm>
            <a:off x="762000" y="3705225"/>
            <a:ext cx="7448550" cy="1019175"/>
          </a:xfrm>
          <a:prstGeom prst="rect">
            <a:avLst/>
          </a:prstGeom>
        </p:spPr>
        <p:txBody>
          <a:bodyPr wrap="none" fromWordArt="1">
            <a:prstTxWarp prst="textPlain">
              <a:avLst>
                <a:gd name="adj" fmla="val 50000"/>
              </a:avLst>
            </a:prstTxWarp>
          </a:bodyPr>
          <a:lstStyle/>
          <a:p>
            <a:r>
              <a:rPr lang="en-US" sz="7200" b="1" kern="10">
                <a:ln w="9525">
                  <a:solidFill>
                    <a:srgbClr val="000000"/>
                  </a:solidFill>
                  <a:round/>
                  <a:headEnd type="none" w="sm" len="sm"/>
                  <a:tailEnd type="none" w="sm" len="sm"/>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outerShdw sy="50000" rotWithShape="0">
                    <a:srgbClr val="868686"/>
                  </a:outerShdw>
                </a:effectLst>
                <a:latin typeface="Copperplate Gothic Bold"/>
              </a:rPr>
              <a:t>COMPARISION</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9942"/>
                                        </p:tgtEl>
                                        <p:attrNameLst>
                                          <p:attrName>style.visibility</p:attrName>
                                        </p:attrNameLst>
                                      </p:cBhvr>
                                      <p:to>
                                        <p:strVal val="visible"/>
                                      </p:to>
                                    </p:set>
                                    <p:anim calcmode="lin" valueType="num">
                                      <p:cBhvr>
                                        <p:cTn id="7" dur="500" fill="hold"/>
                                        <p:tgtEl>
                                          <p:spTgt spid="39942"/>
                                        </p:tgtEl>
                                        <p:attrNameLst>
                                          <p:attrName>ppt_w</p:attrName>
                                        </p:attrNameLst>
                                      </p:cBhvr>
                                      <p:tavLst>
                                        <p:tav tm="0">
                                          <p:val>
                                            <p:fltVal val="0"/>
                                          </p:val>
                                        </p:tav>
                                        <p:tav tm="100000">
                                          <p:val>
                                            <p:strVal val="#ppt_w"/>
                                          </p:val>
                                        </p:tav>
                                      </p:tavLst>
                                    </p:anim>
                                    <p:anim calcmode="lin" valueType="num">
                                      <p:cBhvr>
                                        <p:cTn id="8" dur="500" fill="hold"/>
                                        <p:tgtEl>
                                          <p:spTgt spid="3994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9943"/>
                                        </p:tgtEl>
                                        <p:attrNameLst>
                                          <p:attrName>style.visibility</p:attrName>
                                        </p:attrNameLst>
                                      </p:cBhvr>
                                      <p:to>
                                        <p:strVal val="visible"/>
                                      </p:to>
                                    </p:set>
                                    <p:anim calcmode="lin" valueType="num">
                                      <p:cBhvr>
                                        <p:cTn id="13" dur="500" fill="hold"/>
                                        <p:tgtEl>
                                          <p:spTgt spid="39943"/>
                                        </p:tgtEl>
                                        <p:attrNameLst>
                                          <p:attrName>ppt_w</p:attrName>
                                        </p:attrNameLst>
                                      </p:cBhvr>
                                      <p:tavLst>
                                        <p:tav tm="0">
                                          <p:val>
                                            <p:fltVal val="0"/>
                                          </p:val>
                                        </p:tav>
                                        <p:tav tm="100000">
                                          <p:val>
                                            <p:strVal val="#ppt_w"/>
                                          </p:val>
                                        </p:tav>
                                      </p:tavLst>
                                    </p:anim>
                                    <p:anim calcmode="lin" valueType="num">
                                      <p:cBhvr>
                                        <p:cTn id="14" dur="500" fill="hold"/>
                                        <p:tgtEl>
                                          <p:spTgt spid="3994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animBg="1"/>
      <p:bldP spid="39943"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288925" y="1143000"/>
            <a:ext cx="8626475" cy="4108450"/>
          </a:xfrm>
          <a:prstGeom prst="rect">
            <a:avLst/>
          </a:prstGeom>
          <a:noFill/>
          <a:ln w="9525">
            <a:noFill/>
            <a:miter lim="800000"/>
            <a:headEnd/>
            <a:tailEnd/>
          </a:ln>
          <a:effectLst/>
        </p:spPr>
        <p:txBody>
          <a:bodyPr>
            <a:spAutoFit/>
          </a:bodyPr>
          <a:lstStyle/>
          <a:p>
            <a:pPr algn="l">
              <a:spcBef>
                <a:spcPct val="0"/>
              </a:spcBef>
            </a:pPr>
            <a:r>
              <a:rPr lang="en-US"/>
              <a:t>                     </a:t>
            </a:r>
            <a:r>
              <a:rPr lang="en-US">
                <a:solidFill>
                  <a:srgbClr val="FE0000"/>
                </a:solidFill>
              </a:rPr>
              <a:t> </a:t>
            </a:r>
            <a:r>
              <a:rPr lang="en-US" b="1">
                <a:solidFill>
                  <a:srgbClr val="FE0000"/>
                </a:solidFill>
              </a:rPr>
              <a:t>1553B  </a:t>
            </a:r>
            <a:r>
              <a:rPr lang="en-US" b="1"/>
              <a:t>   </a:t>
            </a:r>
            <a:r>
              <a:rPr lang="en-US" b="1">
                <a:solidFill>
                  <a:srgbClr val="6699FF"/>
                </a:solidFill>
              </a:rPr>
              <a:t> </a:t>
            </a:r>
            <a:r>
              <a:rPr lang="en-US" b="1">
                <a:solidFill>
                  <a:srgbClr val="FF0000"/>
                </a:solidFill>
              </a:rPr>
              <a:t>ARINC629     </a:t>
            </a:r>
            <a:r>
              <a:rPr lang="en-US" b="1"/>
              <a:t> </a:t>
            </a:r>
            <a:r>
              <a:rPr lang="en-US" b="1">
                <a:solidFill>
                  <a:srgbClr val="FE0000"/>
                </a:solidFill>
              </a:rPr>
              <a:t>ARINC 429</a:t>
            </a:r>
            <a:r>
              <a:rPr lang="en-US" b="1"/>
              <a:t>    </a:t>
            </a:r>
            <a:r>
              <a:rPr lang="en-US" b="1">
                <a:solidFill>
                  <a:srgbClr val="FF3300"/>
                </a:solidFill>
              </a:rPr>
              <a:t>ETHERNET</a:t>
            </a:r>
          </a:p>
          <a:p>
            <a:pPr algn="l">
              <a:spcBef>
                <a:spcPct val="0"/>
              </a:spcBef>
            </a:pPr>
            <a:endParaRPr lang="en-US" b="1">
              <a:solidFill>
                <a:srgbClr val="00FF00"/>
              </a:solidFill>
            </a:endParaRPr>
          </a:p>
          <a:p>
            <a:pPr algn="l">
              <a:spcBef>
                <a:spcPct val="0"/>
              </a:spcBef>
            </a:pPr>
            <a:r>
              <a:rPr lang="en-US" b="1">
                <a:solidFill>
                  <a:srgbClr val="006600"/>
                </a:solidFill>
              </a:rPr>
              <a:t>Standard</a:t>
            </a:r>
            <a:r>
              <a:rPr lang="en-US">
                <a:solidFill>
                  <a:srgbClr val="006600"/>
                </a:solidFill>
              </a:rPr>
              <a:t>    </a:t>
            </a:r>
            <a:r>
              <a:rPr lang="en-US" b="1">
                <a:solidFill>
                  <a:srgbClr val="006600"/>
                </a:solidFill>
              </a:rPr>
              <a:t>Def-Stan</a:t>
            </a:r>
            <a:r>
              <a:rPr lang="en-US">
                <a:solidFill>
                  <a:srgbClr val="006600"/>
                </a:solidFill>
              </a:rPr>
              <a:t>    </a:t>
            </a:r>
            <a:r>
              <a:rPr lang="en-US" b="1">
                <a:solidFill>
                  <a:srgbClr val="006600"/>
                </a:solidFill>
              </a:rPr>
              <a:t>ARINC</a:t>
            </a:r>
            <a:r>
              <a:rPr lang="en-US">
                <a:solidFill>
                  <a:srgbClr val="006600"/>
                </a:solidFill>
              </a:rPr>
              <a:t>	      </a:t>
            </a:r>
            <a:r>
              <a:rPr lang="en-US" b="1">
                <a:solidFill>
                  <a:srgbClr val="006600"/>
                </a:solidFill>
              </a:rPr>
              <a:t>ARINC </a:t>
            </a:r>
            <a:r>
              <a:rPr lang="en-US">
                <a:solidFill>
                  <a:srgbClr val="006600"/>
                </a:solidFill>
              </a:rPr>
              <a:t>          </a:t>
            </a:r>
            <a:r>
              <a:rPr lang="en-US" b="1">
                <a:solidFill>
                  <a:srgbClr val="006600"/>
                </a:solidFill>
              </a:rPr>
              <a:t>IEEE 802.3</a:t>
            </a:r>
          </a:p>
          <a:p>
            <a:pPr algn="l">
              <a:spcBef>
                <a:spcPct val="0"/>
              </a:spcBef>
            </a:pPr>
            <a:r>
              <a:rPr lang="en-US" b="1">
                <a:solidFill>
                  <a:srgbClr val="006600"/>
                </a:solidFill>
              </a:rPr>
              <a:t>	        STANAG 		                               ISO 8802.3</a:t>
            </a:r>
          </a:p>
          <a:p>
            <a:pPr algn="l">
              <a:spcBef>
                <a:spcPct val="0"/>
              </a:spcBef>
            </a:pPr>
            <a:r>
              <a:rPr lang="en-US">
                <a:solidFill>
                  <a:srgbClr val="006600"/>
                </a:solidFill>
              </a:rPr>
              <a:t>		</a:t>
            </a:r>
            <a:r>
              <a:rPr lang="en-US" b="1">
                <a:solidFill>
                  <a:srgbClr val="006600"/>
                </a:solidFill>
              </a:rPr>
              <a:t>3838</a:t>
            </a:r>
          </a:p>
          <a:p>
            <a:pPr algn="l">
              <a:spcBef>
                <a:spcPct val="0"/>
              </a:spcBef>
            </a:pPr>
            <a:endParaRPr lang="en-US" b="1">
              <a:solidFill>
                <a:srgbClr val="006600"/>
              </a:solidFill>
            </a:endParaRPr>
          </a:p>
          <a:p>
            <a:pPr algn="l">
              <a:spcBef>
                <a:spcPct val="0"/>
              </a:spcBef>
            </a:pPr>
            <a:r>
              <a:rPr lang="en-US" b="1">
                <a:solidFill>
                  <a:srgbClr val="006600"/>
                </a:solidFill>
              </a:rPr>
              <a:t>Status 	</a:t>
            </a:r>
            <a:r>
              <a:rPr lang="en-US">
                <a:solidFill>
                  <a:srgbClr val="006600"/>
                </a:solidFill>
              </a:rPr>
              <a:t>       </a:t>
            </a:r>
            <a:r>
              <a:rPr lang="en-US" b="1">
                <a:solidFill>
                  <a:srgbClr val="006600"/>
                </a:solidFill>
              </a:rPr>
              <a:t>Published  </a:t>
            </a:r>
            <a:r>
              <a:rPr lang="en-US">
                <a:solidFill>
                  <a:srgbClr val="006600"/>
                </a:solidFill>
              </a:rPr>
              <a:t>   </a:t>
            </a:r>
            <a:r>
              <a:rPr lang="en-US" b="1">
                <a:solidFill>
                  <a:srgbClr val="006600"/>
                </a:solidFill>
              </a:rPr>
              <a:t>Published </a:t>
            </a:r>
            <a:r>
              <a:rPr lang="en-US">
                <a:solidFill>
                  <a:srgbClr val="006600"/>
                </a:solidFill>
              </a:rPr>
              <a:t>     </a:t>
            </a:r>
            <a:r>
              <a:rPr lang="en-US" b="1">
                <a:solidFill>
                  <a:srgbClr val="006600"/>
                </a:solidFill>
              </a:rPr>
              <a:t>Published</a:t>
            </a:r>
            <a:r>
              <a:rPr lang="en-US">
                <a:solidFill>
                  <a:srgbClr val="006600"/>
                </a:solidFill>
              </a:rPr>
              <a:t>         </a:t>
            </a:r>
            <a:r>
              <a:rPr lang="en-US" b="1">
                <a:solidFill>
                  <a:srgbClr val="006600"/>
                </a:solidFill>
              </a:rPr>
              <a:t>Published 	</a:t>
            </a:r>
            <a:r>
              <a:rPr lang="en-US">
                <a:solidFill>
                  <a:srgbClr val="006600"/>
                </a:solidFill>
              </a:rPr>
              <a:t> 	  	</a:t>
            </a:r>
          </a:p>
          <a:p>
            <a:pPr algn="l">
              <a:spcBef>
                <a:spcPct val="0"/>
              </a:spcBef>
            </a:pPr>
            <a:endParaRPr lang="en-US">
              <a:solidFill>
                <a:srgbClr val="006600"/>
              </a:solidFill>
            </a:endParaRPr>
          </a:p>
          <a:p>
            <a:pPr algn="l">
              <a:spcBef>
                <a:spcPct val="0"/>
              </a:spcBef>
            </a:pPr>
            <a:r>
              <a:rPr lang="en-US" b="1">
                <a:solidFill>
                  <a:srgbClr val="006600"/>
                </a:solidFill>
              </a:rPr>
              <a:t>Primary </a:t>
            </a:r>
            <a:r>
              <a:rPr lang="en-US">
                <a:solidFill>
                  <a:srgbClr val="006600"/>
                </a:solidFill>
              </a:rPr>
              <a:t>    </a:t>
            </a:r>
            <a:r>
              <a:rPr lang="en-US" b="1">
                <a:solidFill>
                  <a:srgbClr val="006600"/>
                </a:solidFill>
              </a:rPr>
              <a:t>USAF      </a:t>
            </a:r>
            <a:r>
              <a:rPr lang="en-US">
                <a:solidFill>
                  <a:srgbClr val="006600"/>
                </a:solidFill>
              </a:rPr>
              <a:t> </a:t>
            </a:r>
            <a:r>
              <a:rPr lang="en-US" b="1">
                <a:solidFill>
                  <a:srgbClr val="006600"/>
                </a:solidFill>
              </a:rPr>
              <a:t>    Boeing</a:t>
            </a:r>
            <a:r>
              <a:rPr lang="en-US">
                <a:solidFill>
                  <a:srgbClr val="006600"/>
                </a:solidFill>
              </a:rPr>
              <a:t>           </a:t>
            </a:r>
            <a:r>
              <a:rPr lang="en-US" b="1">
                <a:solidFill>
                  <a:srgbClr val="006600"/>
                </a:solidFill>
              </a:rPr>
              <a:t> Civil</a:t>
            </a:r>
            <a:r>
              <a:rPr lang="en-US">
                <a:solidFill>
                  <a:srgbClr val="006600"/>
                </a:solidFill>
              </a:rPr>
              <a:t>	      </a:t>
            </a:r>
            <a:r>
              <a:rPr lang="en-US" b="1">
                <a:solidFill>
                  <a:srgbClr val="006600"/>
                </a:solidFill>
              </a:rPr>
              <a:t>INTEL  Support     US DOD 	</a:t>
            </a:r>
            <a:r>
              <a:rPr lang="en-US">
                <a:solidFill>
                  <a:srgbClr val="006600"/>
                </a:solidFill>
              </a:rPr>
              <a:t> 		    </a:t>
            </a:r>
            <a:r>
              <a:rPr lang="en-US" b="1">
                <a:solidFill>
                  <a:srgbClr val="006600"/>
                </a:solidFill>
              </a:rPr>
              <a:t>Airlines               </a:t>
            </a:r>
          </a:p>
        </p:txBody>
      </p:sp>
      <p:sp>
        <p:nvSpPr>
          <p:cNvPr id="41988" name="Rectangle 4"/>
          <p:cNvSpPr>
            <a:spLocks noChangeArrowheads="1"/>
          </p:cNvSpPr>
          <p:nvPr/>
        </p:nvSpPr>
        <p:spPr bwMode="auto">
          <a:xfrm>
            <a:off x="209550" y="838200"/>
            <a:ext cx="8763000" cy="4724400"/>
          </a:xfrm>
          <a:prstGeom prst="rect">
            <a:avLst/>
          </a:prstGeom>
          <a:noFill/>
          <a:ln w="9525">
            <a:solidFill>
              <a:schemeClr val="tx1"/>
            </a:solidFill>
            <a:miter lim="800000"/>
            <a:headEnd/>
            <a:tailEnd/>
          </a:ln>
          <a:effectLst/>
        </p:spPr>
        <p:txBody>
          <a:bodyPr wrap="none" anchor="ctr"/>
          <a:lstStyle/>
          <a:p>
            <a:endParaRPr lang="en-US"/>
          </a:p>
        </p:txBody>
      </p:sp>
      <p:sp>
        <p:nvSpPr>
          <p:cNvPr id="41989" name="Line 5"/>
          <p:cNvSpPr>
            <a:spLocks noChangeShapeType="1"/>
          </p:cNvSpPr>
          <p:nvPr/>
        </p:nvSpPr>
        <p:spPr bwMode="auto">
          <a:xfrm>
            <a:off x="1714500" y="838200"/>
            <a:ext cx="0" cy="4724400"/>
          </a:xfrm>
          <a:prstGeom prst="line">
            <a:avLst/>
          </a:prstGeom>
          <a:noFill/>
          <a:ln w="9525">
            <a:solidFill>
              <a:schemeClr val="tx1"/>
            </a:solidFill>
            <a:round/>
            <a:headEnd/>
            <a:tailEnd/>
          </a:ln>
          <a:effectLst/>
        </p:spPr>
        <p:txBody>
          <a:bodyPr/>
          <a:lstStyle/>
          <a:p>
            <a:endParaRPr lang="en-US"/>
          </a:p>
        </p:txBody>
      </p:sp>
      <p:sp>
        <p:nvSpPr>
          <p:cNvPr id="41990" name="Line 6"/>
          <p:cNvSpPr>
            <a:spLocks noChangeShapeType="1"/>
          </p:cNvSpPr>
          <p:nvPr/>
        </p:nvSpPr>
        <p:spPr bwMode="auto">
          <a:xfrm>
            <a:off x="3238500" y="838200"/>
            <a:ext cx="0" cy="4724400"/>
          </a:xfrm>
          <a:prstGeom prst="line">
            <a:avLst/>
          </a:prstGeom>
          <a:noFill/>
          <a:ln w="9525">
            <a:solidFill>
              <a:schemeClr val="tx1"/>
            </a:solidFill>
            <a:round/>
            <a:headEnd/>
            <a:tailEnd/>
          </a:ln>
          <a:effectLst/>
        </p:spPr>
        <p:txBody>
          <a:bodyPr/>
          <a:lstStyle/>
          <a:p>
            <a:endParaRPr lang="en-US"/>
          </a:p>
        </p:txBody>
      </p:sp>
      <p:sp>
        <p:nvSpPr>
          <p:cNvPr id="41991" name="Line 7"/>
          <p:cNvSpPr>
            <a:spLocks noChangeShapeType="1"/>
          </p:cNvSpPr>
          <p:nvPr/>
        </p:nvSpPr>
        <p:spPr bwMode="auto">
          <a:xfrm>
            <a:off x="4953000" y="838200"/>
            <a:ext cx="0" cy="4724400"/>
          </a:xfrm>
          <a:prstGeom prst="line">
            <a:avLst/>
          </a:prstGeom>
          <a:noFill/>
          <a:ln w="28575">
            <a:solidFill>
              <a:schemeClr val="tx1"/>
            </a:solidFill>
            <a:round/>
            <a:headEnd/>
            <a:tailEnd/>
          </a:ln>
          <a:effectLst/>
        </p:spPr>
        <p:txBody>
          <a:bodyPr/>
          <a:lstStyle/>
          <a:p>
            <a:endParaRPr lang="en-US"/>
          </a:p>
        </p:txBody>
      </p:sp>
      <p:sp>
        <p:nvSpPr>
          <p:cNvPr id="41992" name="Line 8"/>
          <p:cNvSpPr>
            <a:spLocks noChangeShapeType="1"/>
          </p:cNvSpPr>
          <p:nvPr/>
        </p:nvSpPr>
        <p:spPr bwMode="auto">
          <a:xfrm>
            <a:off x="6858000" y="838200"/>
            <a:ext cx="0" cy="4724400"/>
          </a:xfrm>
          <a:prstGeom prst="line">
            <a:avLst/>
          </a:prstGeom>
          <a:noFill/>
          <a:ln w="9525">
            <a:solidFill>
              <a:schemeClr val="tx1"/>
            </a:solidFill>
            <a:round/>
            <a:headEnd/>
            <a:tailEnd/>
          </a:ln>
          <a:effectLst/>
        </p:spPr>
        <p:txBody>
          <a:bodyPr/>
          <a:lstStyle/>
          <a:p>
            <a:endParaRPr lang="en-US"/>
          </a:p>
        </p:txBody>
      </p:sp>
      <p:sp>
        <p:nvSpPr>
          <p:cNvPr id="41994" name="Line 10"/>
          <p:cNvSpPr>
            <a:spLocks noChangeShapeType="1"/>
          </p:cNvSpPr>
          <p:nvPr/>
        </p:nvSpPr>
        <p:spPr bwMode="auto">
          <a:xfrm>
            <a:off x="152400" y="3962400"/>
            <a:ext cx="8915400" cy="0"/>
          </a:xfrm>
          <a:prstGeom prst="line">
            <a:avLst/>
          </a:prstGeom>
          <a:noFill/>
          <a:ln w="9525">
            <a:solidFill>
              <a:schemeClr val="tx1"/>
            </a:solidFill>
            <a:round/>
            <a:headEnd/>
            <a:tailEnd/>
          </a:ln>
          <a:effectLst/>
        </p:spPr>
        <p:txBody>
          <a:bodyPr/>
          <a:lstStyle/>
          <a:p>
            <a:endParaRPr lang="en-US"/>
          </a:p>
        </p:txBody>
      </p:sp>
      <p:sp>
        <p:nvSpPr>
          <p:cNvPr id="41995" name="Line 11"/>
          <p:cNvSpPr>
            <a:spLocks noChangeShapeType="1"/>
          </p:cNvSpPr>
          <p:nvPr/>
        </p:nvSpPr>
        <p:spPr bwMode="auto">
          <a:xfrm>
            <a:off x="209550" y="2971800"/>
            <a:ext cx="8782050" cy="0"/>
          </a:xfrm>
          <a:prstGeom prst="line">
            <a:avLst/>
          </a:prstGeom>
          <a:noFill/>
          <a:ln w="9525">
            <a:solidFill>
              <a:schemeClr val="tx1"/>
            </a:solidFill>
            <a:round/>
            <a:headEnd/>
            <a:tailEnd/>
          </a:ln>
          <a:effectLst/>
        </p:spPr>
        <p:txBody>
          <a:bodyPr/>
          <a:lstStyle/>
          <a:p>
            <a:endParaRPr lang="en-US"/>
          </a:p>
        </p:txBody>
      </p:sp>
      <p:sp>
        <p:nvSpPr>
          <p:cNvPr id="41996" name="Line 12"/>
          <p:cNvSpPr>
            <a:spLocks noChangeShapeType="1"/>
          </p:cNvSpPr>
          <p:nvPr/>
        </p:nvSpPr>
        <p:spPr bwMode="auto">
          <a:xfrm>
            <a:off x="152400" y="1638300"/>
            <a:ext cx="8915400" cy="0"/>
          </a:xfrm>
          <a:prstGeom prst="line">
            <a:avLst/>
          </a:prstGeom>
          <a:noFill/>
          <a:ln w="9525">
            <a:solidFill>
              <a:schemeClr val="tx1"/>
            </a:solidFill>
            <a:round/>
            <a:headEnd/>
            <a:tailEnd/>
          </a:ln>
          <a:effectLst/>
        </p:spPr>
        <p:txBody>
          <a:bodyPr/>
          <a:lstStyle/>
          <a:p>
            <a:endParaRPr lang="en-US"/>
          </a:p>
        </p:txBody>
      </p:sp>
    </p:spTree>
  </p:cSld>
  <p:clrMapOvr>
    <a:masterClrMapping/>
  </p:clrMapOvr>
  <p:transition spd="slow">
    <p:split orient="vert"/>
  </p:transition>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1" name="Text Box 3"/>
          <p:cNvSpPr txBox="1">
            <a:spLocks noChangeArrowheads="1"/>
          </p:cNvSpPr>
          <p:nvPr/>
        </p:nvSpPr>
        <p:spPr bwMode="auto">
          <a:xfrm>
            <a:off x="609600" y="1371600"/>
            <a:ext cx="8153400" cy="4965700"/>
          </a:xfrm>
          <a:prstGeom prst="rect">
            <a:avLst/>
          </a:prstGeom>
          <a:noFill/>
          <a:ln w="9525">
            <a:noFill/>
            <a:miter lim="800000"/>
            <a:headEnd/>
            <a:tailEnd/>
          </a:ln>
          <a:effectLst/>
        </p:spPr>
        <p:txBody>
          <a:bodyPr>
            <a:spAutoFit/>
          </a:bodyPr>
          <a:lstStyle/>
          <a:p>
            <a:pPr algn="l">
              <a:spcBef>
                <a:spcPct val="0"/>
              </a:spcBef>
            </a:pPr>
            <a:r>
              <a:rPr lang="en-US" sz="3200" b="1">
                <a:solidFill>
                  <a:srgbClr val="FF3300"/>
                </a:solidFill>
                <a:latin typeface="Tahoma" pitchFamily="34" charset="0"/>
              </a:rPr>
              <a:t>Signaling Rate</a:t>
            </a:r>
          </a:p>
          <a:p>
            <a:pPr algn="l">
              <a:spcBef>
                <a:spcPct val="0"/>
              </a:spcBef>
            </a:pPr>
            <a:endParaRPr lang="en-US" sz="3200">
              <a:solidFill>
                <a:srgbClr val="FF3300"/>
              </a:solidFill>
              <a:latin typeface="Tahoma" pitchFamily="34" charset="0"/>
            </a:endParaRPr>
          </a:p>
          <a:p>
            <a:pPr algn="l">
              <a:spcBef>
                <a:spcPct val="0"/>
              </a:spcBef>
            </a:pPr>
            <a:r>
              <a:rPr lang="en-US" sz="3200">
                <a:latin typeface="Tahoma" pitchFamily="34" charset="0"/>
              </a:rPr>
              <a:t>	</a:t>
            </a:r>
            <a:r>
              <a:rPr lang="en-US" sz="3200">
                <a:solidFill>
                  <a:srgbClr val="990033"/>
                </a:solidFill>
                <a:latin typeface="Tahoma" pitchFamily="34" charset="0"/>
              </a:rPr>
              <a:t>1553B    </a:t>
            </a:r>
            <a:r>
              <a:rPr lang="en-US" sz="3200">
                <a:solidFill>
                  <a:srgbClr val="008000"/>
                </a:solidFill>
                <a:latin typeface="Tahoma" pitchFamily="34" charset="0"/>
              </a:rPr>
              <a:t>            -  </a:t>
            </a:r>
            <a:r>
              <a:rPr lang="en-US" sz="3200">
                <a:solidFill>
                  <a:srgbClr val="FF0066"/>
                </a:solidFill>
                <a:latin typeface="Tahoma" pitchFamily="34" charset="0"/>
              </a:rPr>
              <a:t>1Mbps</a:t>
            </a:r>
          </a:p>
          <a:p>
            <a:pPr algn="l">
              <a:spcBef>
                <a:spcPct val="0"/>
              </a:spcBef>
            </a:pPr>
            <a:r>
              <a:rPr lang="en-US" sz="3200">
                <a:solidFill>
                  <a:srgbClr val="008000"/>
                </a:solidFill>
                <a:latin typeface="Tahoma" pitchFamily="34" charset="0"/>
              </a:rPr>
              <a:t>             </a:t>
            </a:r>
          </a:p>
          <a:p>
            <a:pPr algn="l">
              <a:spcBef>
                <a:spcPct val="0"/>
              </a:spcBef>
            </a:pPr>
            <a:r>
              <a:rPr lang="en-US" sz="3200">
                <a:solidFill>
                  <a:srgbClr val="008000"/>
                </a:solidFill>
                <a:latin typeface="Tahoma" pitchFamily="34" charset="0"/>
              </a:rPr>
              <a:t>	</a:t>
            </a:r>
            <a:r>
              <a:rPr lang="en-US" sz="3200">
                <a:solidFill>
                  <a:srgbClr val="990033"/>
                </a:solidFill>
                <a:latin typeface="Tahoma" pitchFamily="34" charset="0"/>
              </a:rPr>
              <a:t>Ethernet(AFDX)</a:t>
            </a:r>
            <a:r>
              <a:rPr lang="en-US" sz="3200">
                <a:solidFill>
                  <a:srgbClr val="008000"/>
                </a:solidFill>
                <a:latin typeface="Tahoma" pitchFamily="34" charset="0"/>
              </a:rPr>
              <a:t>   -  </a:t>
            </a:r>
            <a:r>
              <a:rPr lang="en-US" sz="3200">
                <a:solidFill>
                  <a:srgbClr val="FF0066"/>
                </a:solidFill>
                <a:latin typeface="Tahoma" pitchFamily="34" charset="0"/>
              </a:rPr>
              <a:t>100Mbps</a:t>
            </a:r>
          </a:p>
          <a:p>
            <a:pPr algn="l">
              <a:spcBef>
                <a:spcPct val="0"/>
              </a:spcBef>
            </a:pPr>
            <a:r>
              <a:rPr lang="en-US" sz="3200">
                <a:solidFill>
                  <a:srgbClr val="00FF00"/>
                </a:solidFill>
                <a:latin typeface="Tahoma" pitchFamily="34" charset="0"/>
              </a:rPr>
              <a:t>             </a:t>
            </a:r>
          </a:p>
          <a:p>
            <a:pPr algn="l">
              <a:spcBef>
                <a:spcPct val="0"/>
              </a:spcBef>
            </a:pPr>
            <a:r>
              <a:rPr lang="en-US" sz="3200">
                <a:solidFill>
                  <a:srgbClr val="008000"/>
                </a:solidFill>
                <a:latin typeface="Tahoma" pitchFamily="34" charset="0"/>
              </a:rPr>
              <a:t>	 </a:t>
            </a:r>
            <a:r>
              <a:rPr lang="en-US" sz="3200">
                <a:solidFill>
                  <a:srgbClr val="990033"/>
                </a:solidFill>
                <a:latin typeface="Tahoma" pitchFamily="34" charset="0"/>
              </a:rPr>
              <a:t>ARINC 429</a:t>
            </a:r>
            <a:r>
              <a:rPr lang="en-US" sz="3200">
                <a:solidFill>
                  <a:srgbClr val="008000"/>
                </a:solidFill>
                <a:latin typeface="Tahoma" pitchFamily="34" charset="0"/>
              </a:rPr>
              <a:t>         -  </a:t>
            </a:r>
            <a:r>
              <a:rPr lang="en-US" sz="3200">
                <a:solidFill>
                  <a:srgbClr val="FF0066"/>
                </a:solidFill>
                <a:latin typeface="Tahoma" pitchFamily="34" charset="0"/>
              </a:rPr>
              <a:t>100Kbps or 12-						14.5Kbps</a:t>
            </a:r>
          </a:p>
          <a:p>
            <a:pPr algn="l">
              <a:spcBef>
                <a:spcPct val="0"/>
              </a:spcBef>
            </a:pPr>
            <a:r>
              <a:rPr lang="en-US" sz="3200">
                <a:solidFill>
                  <a:srgbClr val="FF0066"/>
                </a:solidFill>
                <a:latin typeface="Tahoma" pitchFamily="34" charset="0"/>
              </a:rPr>
              <a:t>	</a:t>
            </a:r>
          </a:p>
          <a:p>
            <a:pPr algn="l">
              <a:spcBef>
                <a:spcPct val="0"/>
              </a:spcBef>
            </a:pPr>
            <a:r>
              <a:rPr lang="en-US" sz="3200">
                <a:solidFill>
                  <a:srgbClr val="008000"/>
                </a:solidFill>
                <a:latin typeface="Tahoma" pitchFamily="34" charset="0"/>
              </a:rPr>
              <a:t>	 </a:t>
            </a:r>
            <a:r>
              <a:rPr lang="en-US" sz="3200">
                <a:solidFill>
                  <a:srgbClr val="990033"/>
                </a:solidFill>
                <a:latin typeface="Tahoma" pitchFamily="34" charset="0"/>
              </a:rPr>
              <a:t>ARINC 629</a:t>
            </a:r>
            <a:r>
              <a:rPr lang="en-US" sz="3200">
                <a:solidFill>
                  <a:srgbClr val="008000"/>
                </a:solidFill>
                <a:latin typeface="Tahoma" pitchFamily="34" charset="0"/>
              </a:rPr>
              <a:t>         </a:t>
            </a:r>
            <a:r>
              <a:rPr lang="en-US" sz="3200">
                <a:solidFill>
                  <a:srgbClr val="FF0066"/>
                </a:solidFill>
                <a:latin typeface="Tahoma" pitchFamily="34" charset="0"/>
              </a:rPr>
              <a:t>-  2Mbps</a:t>
            </a:r>
            <a:r>
              <a:rPr lang="en-US" sz="2800">
                <a:solidFill>
                  <a:srgbClr val="FF0066"/>
                </a:solidFill>
              </a:rPr>
              <a:t> </a:t>
            </a:r>
          </a:p>
        </p:txBody>
      </p:sp>
      <p:sp>
        <p:nvSpPr>
          <p:cNvPr id="43013" name="WordArt 5"/>
          <p:cNvSpPr>
            <a:spLocks noChangeArrowheads="1" noChangeShapeType="1" noTextEdit="1"/>
          </p:cNvSpPr>
          <p:nvPr/>
        </p:nvSpPr>
        <p:spPr bwMode="auto">
          <a:xfrm>
            <a:off x="2581275" y="457200"/>
            <a:ext cx="3971925" cy="838200"/>
          </a:xfrm>
          <a:prstGeom prst="rect">
            <a:avLst/>
          </a:prstGeom>
        </p:spPr>
        <p:txBody>
          <a:bodyPr wrap="none" fromWordArt="1">
            <a:prstTxWarp prst="textPlain">
              <a:avLst>
                <a:gd name="adj" fmla="val 50000"/>
              </a:avLst>
            </a:prstTxWarp>
          </a:bodyPr>
          <a:lstStyle/>
          <a:p>
            <a:r>
              <a:rPr lang="en-US" sz="3600" kern="10">
                <a:ln w="9525">
                  <a:noFill/>
                  <a:round/>
                  <a:headEnd type="none" w="sm" len="sm"/>
                  <a:tailEnd type="none" w="sm" len="sm"/>
                </a:ln>
                <a:solidFill>
                  <a:srgbClr val="0000FF"/>
                </a:solidFill>
                <a:effectLst>
                  <a:outerShdw dist="35921" dir="2700000" algn="ctr" rotWithShape="0">
                    <a:srgbClr val="C0C0C0"/>
                  </a:outerShdw>
                </a:effectLst>
                <a:latin typeface="Copperplate Gothic Light"/>
              </a:rPr>
              <a:t>PERFORMANCE</a:t>
            </a:r>
          </a:p>
        </p:txBody>
      </p:sp>
    </p:spTree>
  </p:cSld>
  <p:clrMapOvr>
    <a:masterClrMapping/>
  </p:clrMapOvr>
  <p:transition spd="slow">
    <p:split orient="vert"/>
  </p:transition>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5" name="Text Box 3"/>
          <p:cNvSpPr txBox="1">
            <a:spLocks noChangeArrowheads="1"/>
          </p:cNvSpPr>
          <p:nvPr/>
        </p:nvSpPr>
        <p:spPr bwMode="auto">
          <a:xfrm>
            <a:off x="1736725" y="1489075"/>
            <a:ext cx="5730875" cy="3990975"/>
          </a:xfrm>
          <a:prstGeom prst="rect">
            <a:avLst/>
          </a:prstGeom>
          <a:noFill/>
          <a:ln w="9525">
            <a:noFill/>
            <a:miter lim="800000"/>
            <a:headEnd/>
            <a:tailEnd/>
          </a:ln>
          <a:effectLst/>
        </p:spPr>
        <p:txBody>
          <a:bodyPr>
            <a:spAutoFit/>
          </a:bodyPr>
          <a:lstStyle/>
          <a:p>
            <a:pPr algn="l">
              <a:spcBef>
                <a:spcPct val="0"/>
              </a:spcBef>
            </a:pPr>
            <a:endParaRPr lang="en-US" sz="3200"/>
          </a:p>
          <a:p>
            <a:pPr algn="l">
              <a:spcBef>
                <a:spcPct val="0"/>
              </a:spcBef>
            </a:pPr>
            <a:r>
              <a:rPr lang="en-US" sz="3200">
                <a:solidFill>
                  <a:srgbClr val="FF3300"/>
                </a:solidFill>
                <a:latin typeface="Tahoma" pitchFamily="34" charset="0"/>
              </a:rPr>
              <a:t>1553B       - </a:t>
            </a:r>
            <a:r>
              <a:rPr lang="en-US" sz="3200">
                <a:solidFill>
                  <a:srgbClr val="A50021"/>
                </a:solidFill>
                <a:latin typeface="Tahoma" pitchFamily="34" charset="0"/>
              </a:rPr>
              <a:t>Predetermined</a:t>
            </a:r>
          </a:p>
          <a:p>
            <a:pPr algn="l">
              <a:spcBef>
                <a:spcPct val="0"/>
              </a:spcBef>
            </a:pPr>
            <a:endParaRPr lang="en-US" sz="3200">
              <a:solidFill>
                <a:srgbClr val="A50021"/>
              </a:solidFill>
              <a:latin typeface="Tahoma" pitchFamily="34" charset="0"/>
            </a:endParaRPr>
          </a:p>
          <a:p>
            <a:pPr algn="l">
              <a:spcBef>
                <a:spcPct val="0"/>
              </a:spcBef>
            </a:pPr>
            <a:r>
              <a:rPr lang="en-US" sz="3200">
                <a:solidFill>
                  <a:srgbClr val="FF3300"/>
                </a:solidFill>
                <a:latin typeface="Tahoma" pitchFamily="34" charset="0"/>
              </a:rPr>
              <a:t>Ethernet    - </a:t>
            </a:r>
            <a:r>
              <a:rPr lang="en-US" sz="3200">
                <a:solidFill>
                  <a:srgbClr val="A50021"/>
                </a:solidFill>
                <a:latin typeface="Tahoma" pitchFamily="34" charset="0"/>
              </a:rPr>
              <a:t>Not Determined</a:t>
            </a:r>
          </a:p>
          <a:p>
            <a:pPr algn="l">
              <a:spcBef>
                <a:spcPct val="0"/>
              </a:spcBef>
            </a:pPr>
            <a:endParaRPr lang="en-US" sz="3200">
              <a:solidFill>
                <a:srgbClr val="A50021"/>
              </a:solidFill>
              <a:latin typeface="Tahoma" pitchFamily="34" charset="0"/>
            </a:endParaRPr>
          </a:p>
          <a:p>
            <a:pPr algn="l">
              <a:spcBef>
                <a:spcPct val="0"/>
              </a:spcBef>
            </a:pPr>
            <a:r>
              <a:rPr lang="en-US" sz="3200">
                <a:solidFill>
                  <a:srgbClr val="FF3300"/>
                </a:solidFill>
                <a:latin typeface="Tahoma" pitchFamily="34" charset="0"/>
              </a:rPr>
              <a:t>ARINC 429 - </a:t>
            </a:r>
            <a:r>
              <a:rPr lang="en-US" sz="3200">
                <a:solidFill>
                  <a:srgbClr val="A50021"/>
                </a:solidFill>
                <a:latin typeface="Tahoma" pitchFamily="34" charset="0"/>
              </a:rPr>
              <a:t>Fixed</a:t>
            </a:r>
          </a:p>
          <a:p>
            <a:pPr algn="l">
              <a:spcBef>
                <a:spcPct val="0"/>
              </a:spcBef>
            </a:pPr>
            <a:endParaRPr lang="en-US" sz="3200">
              <a:solidFill>
                <a:srgbClr val="A50021"/>
              </a:solidFill>
              <a:latin typeface="Tahoma" pitchFamily="34" charset="0"/>
            </a:endParaRPr>
          </a:p>
          <a:p>
            <a:pPr algn="l">
              <a:spcBef>
                <a:spcPct val="0"/>
              </a:spcBef>
            </a:pPr>
            <a:r>
              <a:rPr lang="en-US" sz="3200">
                <a:solidFill>
                  <a:srgbClr val="FF3300"/>
                </a:solidFill>
                <a:latin typeface="Tahoma" pitchFamily="34" charset="0"/>
              </a:rPr>
              <a:t>ARINC 629 - </a:t>
            </a:r>
            <a:r>
              <a:rPr lang="en-US" sz="3200">
                <a:solidFill>
                  <a:srgbClr val="A50021"/>
                </a:solidFill>
                <a:latin typeface="Tahoma" pitchFamily="34" charset="0"/>
              </a:rPr>
              <a:t>Multitransmitter</a:t>
            </a:r>
          </a:p>
        </p:txBody>
      </p:sp>
      <p:sp>
        <p:nvSpPr>
          <p:cNvPr id="44037" name="WordArt 5"/>
          <p:cNvSpPr>
            <a:spLocks noChangeArrowheads="1" noChangeShapeType="1" noTextEdit="1"/>
          </p:cNvSpPr>
          <p:nvPr/>
        </p:nvSpPr>
        <p:spPr bwMode="auto">
          <a:xfrm>
            <a:off x="2590800" y="685800"/>
            <a:ext cx="3467100" cy="571500"/>
          </a:xfrm>
          <a:prstGeom prst="rect">
            <a:avLst/>
          </a:prstGeom>
        </p:spPr>
        <p:txBody>
          <a:bodyPr wrap="none" fromWordArt="1">
            <a:prstTxWarp prst="textPlain">
              <a:avLst>
                <a:gd name="adj" fmla="val 50000"/>
              </a:avLst>
            </a:prstTxWarp>
          </a:bodyPr>
          <a:lstStyle/>
          <a:p>
            <a:r>
              <a:rPr lang="en-US" sz="4400" kern="10">
                <a:ln w="9525">
                  <a:noFill/>
                  <a:round/>
                  <a:headEnd type="none" w="sm" len="sm"/>
                  <a:tailEnd type="none" w="sm" len="sm"/>
                </a:ln>
                <a:solidFill>
                  <a:srgbClr val="0000FF"/>
                </a:solidFill>
                <a:effectLst>
                  <a:outerShdw dist="45791" dir="2021404" algn="ctr" rotWithShape="0">
                    <a:srgbClr val="C0C0C0"/>
                  </a:outerShdw>
                </a:effectLst>
                <a:latin typeface="OCR A Extended"/>
              </a:rPr>
              <a:t>BUS ACCESS</a:t>
            </a:r>
          </a:p>
        </p:txBody>
      </p:sp>
    </p:spTree>
  </p:cSld>
  <p:clrMapOvr>
    <a:masterClrMapping/>
  </p:clrMapOvr>
  <p:transition spd="slow">
    <p:split orient="vert"/>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3" name="Text Box 3"/>
          <p:cNvSpPr txBox="1">
            <a:spLocks noChangeArrowheads="1"/>
          </p:cNvSpPr>
          <p:nvPr/>
        </p:nvSpPr>
        <p:spPr bwMode="auto">
          <a:xfrm>
            <a:off x="1676400" y="1981200"/>
            <a:ext cx="6035675" cy="3503613"/>
          </a:xfrm>
          <a:prstGeom prst="rect">
            <a:avLst/>
          </a:prstGeom>
          <a:noFill/>
          <a:ln w="9525">
            <a:noFill/>
            <a:miter lim="800000"/>
            <a:headEnd/>
            <a:tailEnd/>
          </a:ln>
          <a:effectLst/>
        </p:spPr>
        <p:txBody>
          <a:bodyPr>
            <a:spAutoFit/>
          </a:bodyPr>
          <a:lstStyle/>
          <a:p>
            <a:pPr algn="l">
              <a:spcBef>
                <a:spcPct val="0"/>
              </a:spcBef>
            </a:pPr>
            <a:r>
              <a:rPr lang="en-US" sz="3200">
                <a:solidFill>
                  <a:srgbClr val="0000FF"/>
                </a:solidFill>
                <a:latin typeface="Tahoma" pitchFamily="34" charset="0"/>
              </a:rPr>
              <a:t>1553B</a:t>
            </a:r>
            <a:r>
              <a:rPr lang="en-US" sz="3200">
                <a:solidFill>
                  <a:schemeClr val="accent2"/>
                </a:solidFill>
                <a:latin typeface="Tahoma" pitchFamily="34" charset="0"/>
              </a:rPr>
              <a:t>	</a:t>
            </a:r>
            <a:r>
              <a:rPr lang="en-US" sz="3200">
                <a:solidFill>
                  <a:srgbClr val="FF3300"/>
                </a:solidFill>
                <a:latin typeface="Tahoma" pitchFamily="34" charset="0"/>
              </a:rPr>
              <a:t>	-  </a:t>
            </a:r>
            <a:r>
              <a:rPr lang="en-US" sz="3200">
                <a:solidFill>
                  <a:srgbClr val="006600"/>
                </a:solidFill>
                <a:latin typeface="Tahoma" pitchFamily="34" charset="0"/>
              </a:rPr>
              <a:t>Transformer</a:t>
            </a:r>
          </a:p>
          <a:p>
            <a:pPr algn="l">
              <a:spcBef>
                <a:spcPct val="0"/>
              </a:spcBef>
            </a:pPr>
            <a:endParaRPr lang="en-US" sz="3200">
              <a:solidFill>
                <a:srgbClr val="006600"/>
              </a:solidFill>
              <a:latin typeface="Tahoma" pitchFamily="34" charset="0"/>
            </a:endParaRPr>
          </a:p>
          <a:p>
            <a:pPr algn="l">
              <a:spcBef>
                <a:spcPct val="0"/>
              </a:spcBef>
            </a:pPr>
            <a:r>
              <a:rPr lang="en-US" sz="3200">
                <a:solidFill>
                  <a:srgbClr val="0000FF"/>
                </a:solidFill>
                <a:latin typeface="Tahoma" pitchFamily="34" charset="0"/>
              </a:rPr>
              <a:t>Ethernet	</a:t>
            </a:r>
            <a:r>
              <a:rPr lang="en-US" sz="3200">
                <a:solidFill>
                  <a:srgbClr val="FF3300"/>
                </a:solidFill>
                <a:latin typeface="Tahoma" pitchFamily="34" charset="0"/>
              </a:rPr>
              <a:t>	-  </a:t>
            </a:r>
            <a:r>
              <a:rPr lang="en-US" sz="3200">
                <a:solidFill>
                  <a:srgbClr val="006600"/>
                </a:solidFill>
                <a:latin typeface="Tahoma" pitchFamily="34" charset="0"/>
              </a:rPr>
              <a:t>Transformer</a:t>
            </a:r>
          </a:p>
          <a:p>
            <a:pPr algn="l">
              <a:spcBef>
                <a:spcPct val="0"/>
              </a:spcBef>
            </a:pPr>
            <a:endParaRPr lang="en-US" sz="3200">
              <a:solidFill>
                <a:srgbClr val="006600"/>
              </a:solidFill>
              <a:latin typeface="Tahoma" pitchFamily="34" charset="0"/>
            </a:endParaRPr>
          </a:p>
          <a:p>
            <a:pPr algn="l">
              <a:spcBef>
                <a:spcPct val="0"/>
              </a:spcBef>
            </a:pPr>
            <a:r>
              <a:rPr lang="en-US" sz="3200">
                <a:solidFill>
                  <a:srgbClr val="0000FF"/>
                </a:solidFill>
                <a:latin typeface="Tahoma" pitchFamily="34" charset="0"/>
              </a:rPr>
              <a:t>ARINC 429	</a:t>
            </a:r>
            <a:r>
              <a:rPr lang="en-US" sz="3200">
                <a:solidFill>
                  <a:srgbClr val="FF3300"/>
                </a:solidFill>
                <a:latin typeface="Tahoma" pitchFamily="34" charset="0"/>
              </a:rPr>
              <a:t>-  </a:t>
            </a:r>
            <a:r>
              <a:rPr lang="en-US" sz="3200">
                <a:solidFill>
                  <a:srgbClr val="006600"/>
                </a:solidFill>
                <a:latin typeface="Tahoma" pitchFamily="34" charset="0"/>
              </a:rPr>
              <a:t>Direct</a:t>
            </a:r>
          </a:p>
          <a:p>
            <a:pPr algn="l">
              <a:spcBef>
                <a:spcPct val="0"/>
              </a:spcBef>
            </a:pPr>
            <a:endParaRPr lang="en-US" sz="3200">
              <a:solidFill>
                <a:srgbClr val="006600"/>
              </a:solidFill>
              <a:latin typeface="Tahoma" pitchFamily="34" charset="0"/>
            </a:endParaRPr>
          </a:p>
          <a:p>
            <a:pPr algn="l">
              <a:spcBef>
                <a:spcPct val="0"/>
              </a:spcBef>
            </a:pPr>
            <a:r>
              <a:rPr lang="en-US" sz="3200">
                <a:solidFill>
                  <a:srgbClr val="0000FF"/>
                </a:solidFill>
                <a:latin typeface="Tahoma" pitchFamily="34" charset="0"/>
              </a:rPr>
              <a:t>ARINC 629</a:t>
            </a:r>
            <a:r>
              <a:rPr lang="en-US" sz="3200">
                <a:solidFill>
                  <a:schemeClr val="hlink"/>
                </a:solidFill>
                <a:latin typeface="Tahoma" pitchFamily="34" charset="0"/>
              </a:rPr>
              <a:t>	</a:t>
            </a:r>
            <a:r>
              <a:rPr lang="en-US" sz="3200">
                <a:solidFill>
                  <a:srgbClr val="FF3300"/>
                </a:solidFill>
                <a:latin typeface="Tahoma" pitchFamily="34" charset="0"/>
              </a:rPr>
              <a:t>-  </a:t>
            </a:r>
            <a:r>
              <a:rPr lang="en-US" sz="3200">
                <a:solidFill>
                  <a:srgbClr val="006600"/>
                </a:solidFill>
                <a:latin typeface="Tahoma" pitchFamily="34" charset="0"/>
              </a:rPr>
              <a:t>Transformer</a:t>
            </a:r>
          </a:p>
        </p:txBody>
      </p:sp>
      <p:sp>
        <p:nvSpPr>
          <p:cNvPr id="46084" name="WordArt 4"/>
          <p:cNvSpPr>
            <a:spLocks noChangeArrowheads="1" noChangeShapeType="1" noTextEdit="1"/>
          </p:cNvSpPr>
          <p:nvPr/>
        </p:nvSpPr>
        <p:spPr bwMode="auto">
          <a:xfrm>
            <a:off x="2514600" y="685800"/>
            <a:ext cx="4038600" cy="752475"/>
          </a:xfrm>
          <a:prstGeom prst="rect">
            <a:avLst/>
          </a:prstGeom>
        </p:spPr>
        <p:txBody>
          <a:bodyPr wrap="none" fromWordArt="1">
            <a:prstTxWarp prst="textPlain">
              <a:avLst>
                <a:gd name="adj" fmla="val 50000"/>
              </a:avLst>
            </a:prstTxWarp>
          </a:bodyPr>
          <a:lstStyle/>
          <a:p>
            <a:r>
              <a:rPr lang="en-US" sz="3600" kern="10">
                <a:ln w="9525">
                  <a:noFill/>
                  <a:round/>
                  <a:headEnd type="none" w="sm" len="sm"/>
                  <a:tailEnd type="none" w="sm" len="sm"/>
                </a:ln>
                <a:solidFill>
                  <a:srgbClr val="993300"/>
                </a:solidFill>
                <a:effectLst>
                  <a:outerShdw dist="45791" dir="2021404" algn="ctr" rotWithShape="0">
                    <a:srgbClr val="C0C0C0"/>
                  </a:outerShdw>
                </a:effectLst>
                <a:latin typeface="Times New Roman"/>
                <a:cs typeface="Times New Roman"/>
              </a:rPr>
              <a:t>Coupling</a:t>
            </a:r>
          </a:p>
        </p:txBody>
      </p:sp>
    </p:spTree>
  </p:cSld>
  <p:clrMapOvr>
    <a:masterClrMapping/>
  </p:clrMapOvr>
  <p:transition spd="slow">
    <p:split orient="vert"/>
  </p:transition>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9" name="Text Box 3"/>
          <p:cNvSpPr txBox="1">
            <a:spLocks noChangeArrowheads="1"/>
          </p:cNvSpPr>
          <p:nvPr/>
        </p:nvSpPr>
        <p:spPr bwMode="auto">
          <a:xfrm>
            <a:off x="898525" y="1541463"/>
            <a:ext cx="8016875" cy="4478337"/>
          </a:xfrm>
          <a:prstGeom prst="rect">
            <a:avLst/>
          </a:prstGeom>
          <a:noFill/>
          <a:ln w="9525">
            <a:noFill/>
            <a:miter lim="800000"/>
            <a:headEnd/>
            <a:tailEnd/>
          </a:ln>
          <a:effectLst/>
        </p:spPr>
        <p:txBody>
          <a:bodyPr>
            <a:spAutoFit/>
          </a:bodyPr>
          <a:lstStyle/>
          <a:p>
            <a:pPr algn="l">
              <a:spcBef>
                <a:spcPct val="0"/>
              </a:spcBef>
            </a:pPr>
            <a:r>
              <a:rPr lang="en-US" sz="3200" b="1">
                <a:solidFill>
                  <a:srgbClr val="FF3300"/>
                </a:solidFill>
              </a:rPr>
              <a:t>Access Method</a:t>
            </a:r>
          </a:p>
          <a:p>
            <a:pPr algn="l">
              <a:spcBef>
                <a:spcPct val="0"/>
              </a:spcBef>
            </a:pPr>
            <a:endParaRPr lang="en-US" sz="3200"/>
          </a:p>
          <a:p>
            <a:pPr algn="l">
              <a:spcBef>
                <a:spcPct val="0"/>
              </a:spcBef>
            </a:pPr>
            <a:r>
              <a:rPr lang="en-US" sz="3200">
                <a:solidFill>
                  <a:srgbClr val="660066"/>
                </a:solidFill>
                <a:latin typeface="Tahoma" pitchFamily="34" charset="0"/>
              </a:rPr>
              <a:t>1553B</a:t>
            </a:r>
            <a:r>
              <a:rPr lang="en-US" sz="3200">
                <a:solidFill>
                  <a:srgbClr val="FF0000"/>
                </a:solidFill>
                <a:latin typeface="Tahoma" pitchFamily="34" charset="0"/>
              </a:rPr>
              <a:t>	</a:t>
            </a:r>
            <a:r>
              <a:rPr lang="en-US" sz="3200">
                <a:solidFill>
                  <a:srgbClr val="008000"/>
                </a:solidFill>
                <a:latin typeface="Tahoma" pitchFamily="34" charset="0"/>
              </a:rPr>
              <a:t>	-  </a:t>
            </a:r>
            <a:r>
              <a:rPr lang="en-US" sz="3200">
                <a:solidFill>
                  <a:srgbClr val="D60093"/>
                </a:solidFill>
                <a:latin typeface="Tahoma" pitchFamily="34" charset="0"/>
              </a:rPr>
              <a:t>Time Division</a:t>
            </a:r>
            <a:r>
              <a:rPr lang="en-US" sz="3200">
                <a:solidFill>
                  <a:schemeClr val="hlink"/>
                </a:solidFill>
                <a:latin typeface="Tahoma" pitchFamily="34" charset="0"/>
              </a:rPr>
              <a:t> </a:t>
            </a:r>
          </a:p>
          <a:p>
            <a:pPr algn="l">
              <a:spcBef>
                <a:spcPct val="0"/>
              </a:spcBef>
            </a:pPr>
            <a:endParaRPr lang="en-US" sz="3200">
              <a:solidFill>
                <a:schemeClr val="hlink"/>
              </a:solidFill>
              <a:latin typeface="Tahoma" pitchFamily="34" charset="0"/>
            </a:endParaRPr>
          </a:p>
          <a:p>
            <a:pPr algn="l">
              <a:spcBef>
                <a:spcPct val="0"/>
              </a:spcBef>
            </a:pPr>
            <a:r>
              <a:rPr lang="en-US" sz="3200">
                <a:solidFill>
                  <a:srgbClr val="660066"/>
                </a:solidFill>
                <a:latin typeface="Tahoma" pitchFamily="34" charset="0"/>
              </a:rPr>
              <a:t>Ethernet	</a:t>
            </a:r>
            <a:r>
              <a:rPr lang="en-US" sz="3200">
                <a:solidFill>
                  <a:srgbClr val="008000"/>
                </a:solidFill>
                <a:latin typeface="Tahoma" pitchFamily="34" charset="0"/>
              </a:rPr>
              <a:t>	-  </a:t>
            </a:r>
            <a:r>
              <a:rPr lang="en-US" sz="3200">
                <a:solidFill>
                  <a:srgbClr val="D60093"/>
                </a:solidFill>
                <a:latin typeface="Tahoma" pitchFamily="34" charset="0"/>
              </a:rPr>
              <a:t>CSMA/CD</a:t>
            </a:r>
          </a:p>
          <a:p>
            <a:pPr algn="l">
              <a:spcBef>
                <a:spcPct val="0"/>
              </a:spcBef>
            </a:pPr>
            <a:endParaRPr lang="en-US" sz="3200">
              <a:solidFill>
                <a:srgbClr val="D60093"/>
              </a:solidFill>
              <a:latin typeface="Tahoma" pitchFamily="34" charset="0"/>
            </a:endParaRPr>
          </a:p>
          <a:p>
            <a:pPr algn="l">
              <a:spcBef>
                <a:spcPct val="0"/>
              </a:spcBef>
            </a:pPr>
            <a:r>
              <a:rPr lang="en-US" sz="3200">
                <a:solidFill>
                  <a:srgbClr val="660066"/>
                </a:solidFill>
                <a:latin typeface="Tahoma" pitchFamily="34" charset="0"/>
              </a:rPr>
              <a:t>ARINC 429</a:t>
            </a:r>
            <a:r>
              <a:rPr lang="en-US" sz="3200">
                <a:solidFill>
                  <a:srgbClr val="008000"/>
                </a:solidFill>
                <a:latin typeface="Tahoma" pitchFamily="34" charset="0"/>
              </a:rPr>
              <a:t>	-  </a:t>
            </a:r>
            <a:r>
              <a:rPr lang="en-US" sz="3200">
                <a:solidFill>
                  <a:srgbClr val="D60093"/>
                </a:solidFill>
                <a:latin typeface="Tahoma" pitchFamily="34" charset="0"/>
              </a:rPr>
              <a:t>Fixed (Single Transmitter)</a:t>
            </a:r>
          </a:p>
          <a:p>
            <a:pPr algn="l">
              <a:spcBef>
                <a:spcPct val="0"/>
              </a:spcBef>
            </a:pPr>
            <a:endParaRPr lang="en-US" sz="3200">
              <a:solidFill>
                <a:srgbClr val="D60093"/>
              </a:solidFill>
              <a:latin typeface="Tahoma" pitchFamily="34" charset="0"/>
            </a:endParaRPr>
          </a:p>
          <a:p>
            <a:pPr algn="l">
              <a:spcBef>
                <a:spcPct val="0"/>
              </a:spcBef>
            </a:pPr>
            <a:r>
              <a:rPr lang="en-US" sz="3200">
                <a:solidFill>
                  <a:srgbClr val="660066"/>
                </a:solidFill>
                <a:latin typeface="Tahoma" pitchFamily="34" charset="0"/>
              </a:rPr>
              <a:t>ARINC 629</a:t>
            </a:r>
            <a:r>
              <a:rPr lang="en-US" sz="3200">
                <a:solidFill>
                  <a:srgbClr val="008000"/>
                </a:solidFill>
                <a:latin typeface="Tahoma" pitchFamily="34" charset="0"/>
              </a:rPr>
              <a:t>	-  </a:t>
            </a:r>
            <a:r>
              <a:rPr lang="en-US" sz="3200">
                <a:solidFill>
                  <a:srgbClr val="D60093"/>
                </a:solidFill>
                <a:latin typeface="Tahoma" pitchFamily="34" charset="0"/>
              </a:rPr>
              <a:t>CSMA/CA</a:t>
            </a:r>
          </a:p>
        </p:txBody>
      </p:sp>
      <p:sp>
        <p:nvSpPr>
          <p:cNvPr id="50180" name="WordArt 4"/>
          <p:cNvSpPr>
            <a:spLocks noChangeArrowheads="1" noChangeShapeType="1" noTextEdit="1"/>
          </p:cNvSpPr>
          <p:nvPr/>
        </p:nvSpPr>
        <p:spPr bwMode="auto">
          <a:xfrm>
            <a:off x="2438400" y="609600"/>
            <a:ext cx="4457700" cy="647700"/>
          </a:xfrm>
          <a:prstGeom prst="rect">
            <a:avLst/>
          </a:prstGeom>
        </p:spPr>
        <p:txBody>
          <a:bodyPr wrap="none" fromWordArt="1">
            <a:prstTxWarp prst="textPlain">
              <a:avLst>
                <a:gd name="adj" fmla="val 50000"/>
              </a:avLst>
            </a:prstTxWarp>
          </a:bodyPr>
          <a:lstStyle/>
          <a:p>
            <a:r>
              <a:rPr lang="en-US" sz="3600" kern="10" spc="720">
                <a:ln w="9525">
                  <a:noFill/>
                  <a:round/>
                  <a:headEnd type="none" w="sm" len="sm"/>
                  <a:tailEnd type="none" w="sm" len="sm"/>
                </a:ln>
                <a:gradFill rotWithShape="0">
                  <a:gsLst>
                    <a:gs pos="0">
                      <a:srgbClr val="AAAAAA"/>
                    </a:gs>
                    <a:gs pos="100000">
                      <a:srgbClr val="FFFFFF"/>
                    </a:gs>
                  </a:gsLst>
                  <a:lin ang="5400000" scaled="1"/>
                </a:gradFill>
                <a:effectLst>
                  <a:outerShdw dist="45791" dir="3378596" algn="ctr" rotWithShape="0">
                    <a:srgbClr val="4D4D4D"/>
                  </a:outerShdw>
                </a:effectLst>
                <a:latin typeface="Arial Black"/>
              </a:rPr>
              <a:t>Protocol Features</a:t>
            </a:r>
          </a:p>
        </p:txBody>
      </p:sp>
    </p:spTree>
  </p:cSld>
  <p:clrMapOvr>
    <a:masterClrMapping/>
  </p:clrMapOvr>
  <p:transition spd="slow">
    <p:split orient="vert"/>
  </p:transition>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3" name="Text Box 3"/>
          <p:cNvSpPr txBox="1">
            <a:spLocks noChangeArrowheads="1"/>
          </p:cNvSpPr>
          <p:nvPr/>
        </p:nvSpPr>
        <p:spPr bwMode="auto">
          <a:xfrm>
            <a:off x="1965325" y="2057400"/>
            <a:ext cx="5730875" cy="3503613"/>
          </a:xfrm>
          <a:prstGeom prst="rect">
            <a:avLst/>
          </a:prstGeom>
          <a:noFill/>
          <a:ln w="9525">
            <a:noFill/>
            <a:miter lim="800000"/>
            <a:headEnd/>
            <a:tailEnd/>
          </a:ln>
          <a:effectLst/>
        </p:spPr>
        <p:txBody>
          <a:bodyPr>
            <a:spAutoFit/>
          </a:bodyPr>
          <a:lstStyle/>
          <a:p>
            <a:pPr algn="l">
              <a:spcBef>
                <a:spcPct val="0"/>
              </a:spcBef>
            </a:pPr>
            <a:r>
              <a:rPr lang="en-US" sz="3200">
                <a:solidFill>
                  <a:srgbClr val="0000FF"/>
                </a:solidFill>
                <a:latin typeface="Tahoma" pitchFamily="34" charset="0"/>
              </a:rPr>
              <a:t>1553B	</a:t>
            </a:r>
            <a:r>
              <a:rPr lang="en-US" sz="3200">
                <a:solidFill>
                  <a:srgbClr val="FF3300"/>
                </a:solidFill>
                <a:latin typeface="Tahoma" pitchFamily="34" charset="0"/>
              </a:rPr>
              <a:t>	-  </a:t>
            </a:r>
            <a:r>
              <a:rPr lang="en-US" sz="3200">
                <a:solidFill>
                  <a:srgbClr val="FF0000"/>
                </a:solidFill>
                <a:latin typeface="Tahoma" pitchFamily="34" charset="0"/>
              </a:rPr>
              <a:t>Master/Slave</a:t>
            </a:r>
          </a:p>
          <a:p>
            <a:pPr algn="l">
              <a:spcBef>
                <a:spcPct val="0"/>
              </a:spcBef>
            </a:pPr>
            <a:endParaRPr lang="en-US" sz="3200">
              <a:solidFill>
                <a:srgbClr val="FF3300"/>
              </a:solidFill>
              <a:latin typeface="Tahoma" pitchFamily="34" charset="0"/>
            </a:endParaRPr>
          </a:p>
          <a:p>
            <a:pPr algn="l">
              <a:spcBef>
                <a:spcPct val="0"/>
              </a:spcBef>
            </a:pPr>
            <a:r>
              <a:rPr lang="en-US" sz="3200">
                <a:solidFill>
                  <a:srgbClr val="0000FF"/>
                </a:solidFill>
                <a:latin typeface="Tahoma" pitchFamily="34" charset="0"/>
              </a:rPr>
              <a:t>Ethernet	</a:t>
            </a:r>
            <a:r>
              <a:rPr lang="en-US" sz="3200">
                <a:solidFill>
                  <a:srgbClr val="FF3300"/>
                </a:solidFill>
                <a:latin typeface="Tahoma" pitchFamily="34" charset="0"/>
              </a:rPr>
              <a:t>	-  </a:t>
            </a:r>
            <a:r>
              <a:rPr lang="en-US" sz="3200">
                <a:solidFill>
                  <a:srgbClr val="FF0000"/>
                </a:solidFill>
                <a:latin typeface="Tahoma" pitchFamily="34" charset="0"/>
              </a:rPr>
              <a:t>No Master</a:t>
            </a:r>
          </a:p>
          <a:p>
            <a:pPr algn="l">
              <a:spcBef>
                <a:spcPct val="0"/>
              </a:spcBef>
            </a:pPr>
            <a:endParaRPr lang="en-US" sz="3200">
              <a:solidFill>
                <a:srgbClr val="00FF00"/>
              </a:solidFill>
              <a:latin typeface="Tahoma" pitchFamily="34" charset="0"/>
            </a:endParaRPr>
          </a:p>
          <a:p>
            <a:pPr algn="l">
              <a:spcBef>
                <a:spcPct val="0"/>
              </a:spcBef>
            </a:pPr>
            <a:r>
              <a:rPr lang="en-US" sz="3200">
                <a:solidFill>
                  <a:srgbClr val="0000FF"/>
                </a:solidFill>
                <a:latin typeface="Tahoma" pitchFamily="34" charset="0"/>
              </a:rPr>
              <a:t>ARINC 429</a:t>
            </a:r>
            <a:r>
              <a:rPr lang="en-US" sz="3200">
                <a:solidFill>
                  <a:srgbClr val="FF3300"/>
                </a:solidFill>
                <a:latin typeface="Tahoma" pitchFamily="34" charset="0"/>
              </a:rPr>
              <a:t>	-  </a:t>
            </a:r>
            <a:r>
              <a:rPr lang="en-US" sz="3200">
                <a:solidFill>
                  <a:srgbClr val="FF0000"/>
                </a:solidFill>
                <a:latin typeface="Tahoma" pitchFamily="34" charset="0"/>
              </a:rPr>
              <a:t>No Master</a:t>
            </a:r>
          </a:p>
          <a:p>
            <a:pPr algn="l">
              <a:spcBef>
                <a:spcPct val="0"/>
              </a:spcBef>
            </a:pPr>
            <a:endParaRPr lang="en-US" sz="3200">
              <a:solidFill>
                <a:srgbClr val="FF0000"/>
              </a:solidFill>
              <a:latin typeface="Tahoma" pitchFamily="34" charset="0"/>
            </a:endParaRPr>
          </a:p>
          <a:p>
            <a:pPr algn="l">
              <a:spcBef>
                <a:spcPct val="0"/>
              </a:spcBef>
            </a:pPr>
            <a:r>
              <a:rPr lang="en-US" sz="3200">
                <a:solidFill>
                  <a:srgbClr val="0000FF"/>
                </a:solidFill>
                <a:latin typeface="Tahoma" pitchFamily="34" charset="0"/>
              </a:rPr>
              <a:t>ARINC 629	</a:t>
            </a:r>
            <a:r>
              <a:rPr lang="en-US" sz="3200">
                <a:solidFill>
                  <a:srgbClr val="FF3300"/>
                </a:solidFill>
                <a:latin typeface="Tahoma" pitchFamily="34" charset="0"/>
              </a:rPr>
              <a:t>-  </a:t>
            </a:r>
            <a:r>
              <a:rPr lang="en-US" sz="3200">
                <a:solidFill>
                  <a:srgbClr val="FF0000"/>
                </a:solidFill>
                <a:latin typeface="Tahoma" pitchFamily="34" charset="0"/>
              </a:rPr>
              <a:t>No Master</a:t>
            </a:r>
          </a:p>
        </p:txBody>
      </p:sp>
      <p:sp>
        <p:nvSpPr>
          <p:cNvPr id="51204" name="WordArt 4"/>
          <p:cNvSpPr>
            <a:spLocks noChangeArrowheads="1" noChangeShapeType="1" noTextEdit="1"/>
          </p:cNvSpPr>
          <p:nvPr/>
        </p:nvSpPr>
        <p:spPr bwMode="auto">
          <a:xfrm>
            <a:off x="2819400" y="762000"/>
            <a:ext cx="3505200" cy="914400"/>
          </a:xfrm>
          <a:prstGeom prst="rect">
            <a:avLst/>
          </a:prstGeom>
        </p:spPr>
        <p:txBody>
          <a:bodyPr wrap="none" fromWordArt="1">
            <a:prstTxWarp prst="textPlain">
              <a:avLst>
                <a:gd name="adj" fmla="val 50000"/>
              </a:avLst>
            </a:prstTxWarp>
          </a:bodyPr>
          <a:lstStyle/>
          <a:p>
            <a:r>
              <a:rPr lang="en-US" sz="3600" b="1" kern="10">
                <a:ln w="19050">
                  <a:solidFill>
                    <a:srgbClr val="99CCFF"/>
                  </a:solidFill>
                  <a:round/>
                  <a:headEnd type="none" w="sm" len="sm"/>
                  <a:tailEnd type="none" w="sm" len="sm"/>
                </a:ln>
                <a:gradFill rotWithShape="0">
                  <a:gsLst>
                    <a:gs pos="0">
                      <a:srgbClr val="0066CC"/>
                    </a:gs>
                    <a:gs pos="100000">
                      <a:srgbClr val="A50021"/>
                    </a:gs>
                  </a:gsLst>
                  <a:lin ang="5400000" scaled="1"/>
                </a:gradFill>
                <a:latin typeface="Book Antiqua"/>
              </a:rPr>
              <a:t>Hierarchy</a:t>
            </a:r>
          </a:p>
        </p:txBody>
      </p:sp>
    </p:spTree>
  </p:cSld>
  <p:clrMapOvr>
    <a:masterClrMapping/>
  </p:clrMapOvr>
  <p:transition spd="slow">
    <p:split orient="vert"/>
  </p:transition>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1" name="Text Box 3"/>
          <p:cNvSpPr txBox="1">
            <a:spLocks noChangeArrowheads="1"/>
          </p:cNvSpPr>
          <p:nvPr/>
        </p:nvSpPr>
        <p:spPr bwMode="auto">
          <a:xfrm>
            <a:off x="822325" y="1870075"/>
            <a:ext cx="7559675" cy="3503613"/>
          </a:xfrm>
          <a:prstGeom prst="rect">
            <a:avLst/>
          </a:prstGeom>
          <a:noFill/>
          <a:ln w="9525">
            <a:noFill/>
            <a:miter lim="800000"/>
            <a:headEnd/>
            <a:tailEnd/>
          </a:ln>
          <a:effectLst/>
        </p:spPr>
        <p:txBody>
          <a:bodyPr>
            <a:spAutoFit/>
          </a:bodyPr>
          <a:lstStyle/>
          <a:p>
            <a:pPr algn="l">
              <a:spcBef>
                <a:spcPct val="0"/>
              </a:spcBef>
            </a:pPr>
            <a:r>
              <a:rPr lang="en-US" sz="3200">
                <a:solidFill>
                  <a:srgbClr val="0000FF"/>
                </a:solidFill>
                <a:latin typeface="Tahoma" pitchFamily="34" charset="0"/>
              </a:rPr>
              <a:t>1553B	</a:t>
            </a:r>
            <a:r>
              <a:rPr lang="en-US" sz="3200">
                <a:solidFill>
                  <a:srgbClr val="FF3300"/>
                </a:solidFill>
                <a:latin typeface="Tahoma" pitchFamily="34" charset="0"/>
              </a:rPr>
              <a:t>	-  </a:t>
            </a:r>
            <a:r>
              <a:rPr lang="en-US" sz="3200">
                <a:solidFill>
                  <a:srgbClr val="006600"/>
                </a:solidFill>
                <a:latin typeface="Tahoma" pitchFamily="34" charset="0"/>
              </a:rPr>
              <a:t>31(RT) + BM + BC</a:t>
            </a:r>
          </a:p>
          <a:p>
            <a:pPr algn="l">
              <a:spcBef>
                <a:spcPct val="0"/>
              </a:spcBef>
            </a:pPr>
            <a:endParaRPr lang="en-US" sz="3200">
              <a:solidFill>
                <a:srgbClr val="006600"/>
              </a:solidFill>
              <a:latin typeface="Tahoma" pitchFamily="34" charset="0"/>
            </a:endParaRPr>
          </a:p>
          <a:p>
            <a:pPr algn="l">
              <a:spcBef>
                <a:spcPct val="0"/>
              </a:spcBef>
            </a:pPr>
            <a:r>
              <a:rPr lang="en-US" sz="3200">
                <a:solidFill>
                  <a:srgbClr val="0000FF"/>
                </a:solidFill>
                <a:latin typeface="Tahoma" pitchFamily="34" charset="0"/>
              </a:rPr>
              <a:t>Ethernet		-  </a:t>
            </a:r>
            <a:r>
              <a:rPr lang="en-US" sz="3200">
                <a:solidFill>
                  <a:srgbClr val="006600"/>
                </a:solidFill>
                <a:latin typeface="Tahoma" pitchFamily="34" charset="0"/>
              </a:rPr>
              <a:t>100 + </a:t>
            </a:r>
          </a:p>
          <a:p>
            <a:pPr algn="l">
              <a:spcBef>
                <a:spcPct val="0"/>
              </a:spcBef>
            </a:pPr>
            <a:endParaRPr lang="en-US" sz="3200">
              <a:solidFill>
                <a:srgbClr val="006600"/>
              </a:solidFill>
              <a:latin typeface="Tahoma" pitchFamily="34" charset="0"/>
            </a:endParaRPr>
          </a:p>
          <a:p>
            <a:pPr algn="l">
              <a:spcBef>
                <a:spcPct val="0"/>
              </a:spcBef>
            </a:pPr>
            <a:r>
              <a:rPr lang="en-US" sz="3200">
                <a:solidFill>
                  <a:srgbClr val="0000FF"/>
                </a:solidFill>
                <a:latin typeface="Tahoma" pitchFamily="34" charset="0"/>
              </a:rPr>
              <a:t>ARINC 429	</a:t>
            </a:r>
            <a:r>
              <a:rPr lang="en-US" sz="3200">
                <a:solidFill>
                  <a:srgbClr val="FF3300"/>
                </a:solidFill>
                <a:latin typeface="Tahoma" pitchFamily="34" charset="0"/>
              </a:rPr>
              <a:t>-  </a:t>
            </a:r>
            <a:r>
              <a:rPr lang="en-US" sz="3200">
                <a:solidFill>
                  <a:srgbClr val="006600"/>
                </a:solidFill>
                <a:latin typeface="Tahoma" pitchFamily="34" charset="0"/>
              </a:rPr>
              <a:t>20</a:t>
            </a:r>
          </a:p>
          <a:p>
            <a:pPr algn="l">
              <a:spcBef>
                <a:spcPct val="0"/>
              </a:spcBef>
            </a:pPr>
            <a:endParaRPr lang="en-US" sz="3200">
              <a:solidFill>
                <a:srgbClr val="FFFF00"/>
              </a:solidFill>
              <a:latin typeface="Tahoma" pitchFamily="34" charset="0"/>
            </a:endParaRPr>
          </a:p>
          <a:p>
            <a:pPr algn="l">
              <a:spcBef>
                <a:spcPct val="0"/>
              </a:spcBef>
            </a:pPr>
            <a:r>
              <a:rPr lang="en-US" sz="3200">
                <a:solidFill>
                  <a:srgbClr val="0000FF"/>
                </a:solidFill>
                <a:latin typeface="Tahoma" pitchFamily="34" charset="0"/>
              </a:rPr>
              <a:t>ARINC 629</a:t>
            </a:r>
            <a:r>
              <a:rPr lang="en-US" sz="3200">
                <a:solidFill>
                  <a:srgbClr val="CC66FF"/>
                </a:solidFill>
                <a:latin typeface="Tahoma" pitchFamily="34" charset="0"/>
              </a:rPr>
              <a:t>	</a:t>
            </a:r>
            <a:r>
              <a:rPr lang="en-US" sz="3200">
                <a:solidFill>
                  <a:srgbClr val="FF3300"/>
                </a:solidFill>
                <a:latin typeface="Tahoma" pitchFamily="34" charset="0"/>
              </a:rPr>
              <a:t>-  </a:t>
            </a:r>
            <a:r>
              <a:rPr lang="en-US" sz="3200">
                <a:solidFill>
                  <a:srgbClr val="006600"/>
                </a:solidFill>
                <a:latin typeface="Tahoma" pitchFamily="34" charset="0"/>
              </a:rPr>
              <a:t>120</a:t>
            </a:r>
          </a:p>
        </p:txBody>
      </p:sp>
      <p:sp>
        <p:nvSpPr>
          <p:cNvPr id="58373" name="WordArt 5"/>
          <p:cNvSpPr>
            <a:spLocks noChangeArrowheads="1" noChangeShapeType="1" noTextEdit="1"/>
          </p:cNvSpPr>
          <p:nvPr/>
        </p:nvSpPr>
        <p:spPr bwMode="auto">
          <a:xfrm>
            <a:off x="2438400" y="838200"/>
            <a:ext cx="4657725" cy="504825"/>
          </a:xfrm>
          <a:prstGeom prst="rect">
            <a:avLst/>
          </a:prstGeom>
        </p:spPr>
        <p:txBody>
          <a:bodyPr wrap="none" fromWordArt="1">
            <a:prstTxWarp prst="textPlain">
              <a:avLst>
                <a:gd name="adj" fmla="val 50000"/>
              </a:avLst>
            </a:prstTxWarp>
            <a:scene3d>
              <a:camera prst="legacyPerspectiveTop"/>
              <a:lightRig rig="legacyHarsh3" dir="b"/>
            </a:scene3d>
            <a:sp3d extrusionH="887400" prstMaterial="legacyMatte">
              <a:extrusionClr>
                <a:srgbClr val="C0C0C0"/>
              </a:extrusionClr>
            </a:sp3d>
          </a:bodyPr>
          <a:lstStyle/>
          <a:p>
            <a:r>
              <a:rPr lang="en-US" sz="3600" kern="10">
                <a:ln w="9525">
                  <a:round/>
                  <a:headEnd type="none" w="sm" len="sm"/>
                  <a:tailEnd type="none" w="sm" len="sm"/>
                </a:ln>
                <a:gradFill rotWithShape="0">
                  <a:gsLst>
                    <a:gs pos="0">
                      <a:srgbClr val="00FF00"/>
                    </a:gs>
                    <a:gs pos="100000">
                      <a:srgbClr val="FFFF00"/>
                    </a:gs>
                  </a:gsLst>
                  <a:lin ang="5400000" scaled="1"/>
                </a:gradFill>
                <a:latin typeface="Copperplate Gothic Bold"/>
              </a:rPr>
              <a:t>NUMBER OF NODES</a:t>
            </a:r>
          </a:p>
        </p:txBody>
      </p:sp>
    </p:spTree>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2" name="Text Box 2"/>
          <p:cNvSpPr txBox="1">
            <a:spLocks noChangeArrowheads="1"/>
          </p:cNvSpPr>
          <p:nvPr/>
        </p:nvSpPr>
        <p:spPr bwMode="auto">
          <a:xfrm>
            <a:off x="4114800" y="1447800"/>
            <a:ext cx="1295400" cy="519113"/>
          </a:xfrm>
          <a:prstGeom prst="rect">
            <a:avLst/>
          </a:prstGeom>
          <a:solidFill>
            <a:srgbClr val="684EC8"/>
          </a:solidFill>
          <a:ln w="12700">
            <a:noFill/>
            <a:miter lim="800000"/>
            <a:headEnd/>
            <a:tailEnd/>
          </a:ln>
          <a:effectLst/>
        </p:spPr>
        <p:txBody>
          <a:bodyPr>
            <a:spAutoFit/>
          </a:bodyPr>
          <a:lstStyle/>
          <a:p>
            <a:pPr eaLnBrk="0" hangingPunct="0">
              <a:spcBef>
                <a:spcPct val="50000"/>
              </a:spcBef>
            </a:pPr>
            <a:r>
              <a:rPr lang="en-US" sz="2800">
                <a:solidFill>
                  <a:srgbClr val="FFFF00"/>
                </a:solidFill>
                <a:latin typeface="Arial" pitchFamily="34" charset="0"/>
              </a:rPr>
              <a:t>Pilot</a:t>
            </a:r>
          </a:p>
        </p:txBody>
      </p:sp>
      <p:sp>
        <p:nvSpPr>
          <p:cNvPr id="138243" name="Text Box 3"/>
          <p:cNvSpPr txBox="1">
            <a:spLocks noChangeArrowheads="1"/>
          </p:cNvSpPr>
          <p:nvPr/>
        </p:nvSpPr>
        <p:spPr bwMode="auto">
          <a:xfrm>
            <a:off x="1676400" y="2362200"/>
            <a:ext cx="1981200" cy="822325"/>
          </a:xfrm>
          <a:prstGeom prst="rect">
            <a:avLst/>
          </a:prstGeom>
          <a:solidFill>
            <a:srgbClr val="684EC8"/>
          </a:solidFill>
          <a:ln w="12700">
            <a:noFill/>
            <a:miter lim="800000"/>
            <a:headEnd/>
            <a:tailEnd/>
          </a:ln>
          <a:effectLst/>
        </p:spPr>
        <p:txBody>
          <a:bodyPr>
            <a:spAutoFit/>
          </a:bodyPr>
          <a:lstStyle/>
          <a:p>
            <a:pPr eaLnBrk="0" hangingPunct="0">
              <a:spcBef>
                <a:spcPct val="50000"/>
              </a:spcBef>
            </a:pPr>
            <a:r>
              <a:rPr lang="en-US">
                <a:solidFill>
                  <a:srgbClr val="FFFF00"/>
                </a:solidFill>
                <a:latin typeface="Arial" pitchFamily="34" charset="0"/>
              </a:rPr>
              <a:t>Navigation Computer</a:t>
            </a:r>
          </a:p>
        </p:txBody>
      </p:sp>
      <p:sp>
        <p:nvSpPr>
          <p:cNvPr id="138244" name="Text Box 4"/>
          <p:cNvSpPr txBox="1">
            <a:spLocks noChangeArrowheads="1"/>
          </p:cNvSpPr>
          <p:nvPr/>
        </p:nvSpPr>
        <p:spPr bwMode="auto">
          <a:xfrm>
            <a:off x="6172200" y="2438400"/>
            <a:ext cx="1752600" cy="822325"/>
          </a:xfrm>
          <a:prstGeom prst="rect">
            <a:avLst/>
          </a:prstGeom>
          <a:solidFill>
            <a:srgbClr val="684EC8"/>
          </a:solidFill>
          <a:ln w="12700">
            <a:noFill/>
            <a:miter lim="800000"/>
            <a:headEnd/>
            <a:tailEnd/>
          </a:ln>
          <a:effectLst/>
        </p:spPr>
        <p:txBody>
          <a:bodyPr>
            <a:spAutoFit/>
          </a:bodyPr>
          <a:lstStyle/>
          <a:p>
            <a:pPr eaLnBrk="0" hangingPunct="0">
              <a:spcBef>
                <a:spcPct val="50000"/>
              </a:spcBef>
            </a:pPr>
            <a:r>
              <a:rPr lang="en-US">
                <a:solidFill>
                  <a:srgbClr val="FFFF00"/>
                </a:solidFill>
                <a:latin typeface="Arial" pitchFamily="34" charset="0"/>
              </a:rPr>
              <a:t>Radar Processor</a:t>
            </a:r>
          </a:p>
        </p:txBody>
      </p:sp>
      <p:sp>
        <p:nvSpPr>
          <p:cNvPr id="138245" name="Text Box 5"/>
          <p:cNvSpPr txBox="1">
            <a:spLocks noChangeArrowheads="1"/>
          </p:cNvSpPr>
          <p:nvPr/>
        </p:nvSpPr>
        <p:spPr bwMode="auto">
          <a:xfrm>
            <a:off x="1676400" y="3962400"/>
            <a:ext cx="2057400" cy="641350"/>
          </a:xfrm>
          <a:prstGeom prst="rect">
            <a:avLst/>
          </a:prstGeom>
          <a:solidFill>
            <a:srgbClr val="684EC8"/>
          </a:solidFill>
          <a:ln w="12700">
            <a:noFill/>
            <a:miter lim="800000"/>
            <a:headEnd/>
            <a:tailEnd/>
          </a:ln>
          <a:effectLst/>
        </p:spPr>
        <p:txBody>
          <a:bodyPr>
            <a:spAutoFit/>
          </a:bodyPr>
          <a:lstStyle/>
          <a:p>
            <a:pPr eaLnBrk="0" hangingPunct="0">
              <a:spcBef>
                <a:spcPct val="50000"/>
              </a:spcBef>
            </a:pPr>
            <a:r>
              <a:rPr lang="en-US" sz="1800">
                <a:solidFill>
                  <a:srgbClr val="FFFF00"/>
                </a:solidFill>
                <a:latin typeface="Arial" pitchFamily="34" charset="0"/>
              </a:rPr>
              <a:t>Inertial Measurement Unit</a:t>
            </a:r>
          </a:p>
        </p:txBody>
      </p:sp>
      <p:sp>
        <p:nvSpPr>
          <p:cNvPr id="138246" name="Text Box 6"/>
          <p:cNvSpPr txBox="1">
            <a:spLocks noChangeArrowheads="1"/>
          </p:cNvSpPr>
          <p:nvPr/>
        </p:nvSpPr>
        <p:spPr bwMode="auto">
          <a:xfrm>
            <a:off x="3886200" y="3962400"/>
            <a:ext cx="1143000" cy="641350"/>
          </a:xfrm>
          <a:prstGeom prst="rect">
            <a:avLst/>
          </a:prstGeom>
          <a:solidFill>
            <a:srgbClr val="684EC8"/>
          </a:solidFill>
          <a:ln w="12700">
            <a:noFill/>
            <a:miter lim="800000"/>
            <a:headEnd/>
            <a:tailEnd/>
          </a:ln>
          <a:effectLst/>
        </p:spPr>
        <p:txBody>
          <a:bodyPr>
            <a:spAutoFit/>
          </a:bodyPr>
          <a:lstStyle/>
          <a:p>
            <a:pPr eaLnBrk="0" hangingPunct="0">
              <a:spcBef>
                <a:spcPct val="50000"/>
              </a:spcBef>
            </a:pPr>
            <a:r>
              <a:rPr lang="en-US" sz="1800">
                <a:solidFill>
                  <a:srgbClr val="FFFF00"/>
                </a:solidFill>
                <a:latin typeface="Arial" pitchFamily="34" charset="0"/>
              </a:rPr>
              <a:t>Altitude Sensor</a:t>
            </a:r>
            <a:endParaRPr lang="en-US" sz="2800">
              <a:solidFill>
                <a:srgbClr val="FFFF00"/>
              </a:solidFill>
              <a:latin typeface="Arial" pitchFamily="34" charset="0"/>
            </a:endParaRPr>
          </a:p>
        </p:txBody>
      </p:sp>
      <p:sp>
        <p:nvSpPr>
          <p:cNvPr id="138247" name="Text Box 7"/>
          <p:cNvSpPr txBox="1">
            <a:spLocks noChangeArrowheads="1"/>
          </p:cNvSpPr>
          <p:nvPr/>
        </p:nvSpPr>
        <p:spPr bwMode="auto">
          <a:xfrm>
            <a:off x="5486400" y="3962400"/>
            <a:ext cx="1143000" cy="641350"/>
          </a:xfrm>
          <a:prstGeom prst="rect">
            <a:avLst/>
          </a:prstGeom>
          <a:solidFill>
            <a:srgbClr val="684EC8"/>
          </a:solidFill>
          <a:ln w="12700">
            <a:noFill/>
            <a:miter lim="800000"/>
            <a:headEnd/>
            <a:tailEnd/>
          </a:ln>
          <a:effectLst/>
        </p:spPr>
        <p:txBody>
          <a:bodyPr>
            <a:spAutoFit/>
          </a:bodyPr>
          <a:lstStyle/>
          <a:p>
            <a:pPr eaLnBrk="0" hangingPunct="0">
              <a:spcBef>
                <a:spcPct val="50000"/>
              </a:spcBef>
            </a:pPr>
            <a:r>
              <a:rPr lang="en-US" sz="1800">
                <a:solidFill>
                  <a:srgbClr val="FFFF00"/>
                </a:solidFill>
                <a:latin typeface="Arial" pitchFamily="34" charset="0"/>
              </a:rPr>
              <a:t>Display</a:t>
            </a:r>
            <a:r>
              <a:rPr lang="en-US" sz="1800">
                <a:solidFill>
                  <a:srgbClr val="684EC8"/>
                </a:solidFill>
                <a:latin typeface="Arial" pitchFamily="34" charset="0"/>
              </a:rPr>
              <a:t>… </a:t>
            </a:r>
            <a:r>
              <a:rPr lang="en-US" sz="1800">
                <a:latin typeface="Arial" pitchFamily="34" charset="0"/>
              </a:rPr>
              <a:t>  </a:t>
            </a:r>
            <a:r>
              <a:rPr lang="en-US" sz="1800">
                <a:solidFill>
                  <a:srgbClr val="FFFF00"/>
                </a:solidFill>
                <a:latin typeface="Arial" pitchFamily="34" charset="0"/>
              </a:rPr>
              <a:t>   </a:t>
            </a:r>
            <a:endParaRPr lang="en-US" sz="2800">
              <a:solidFill>
                <a:srgbClr val="FFFF00"/>
              </a:solidFill>
              <a:latin typeface="Arial" pitchFamily="34" charset="0"/>
            </a:endParaRPr>
          </a:p>
        </p:txBody>
      </p:sp>
      <p:sp>
        <p:nvSpPr>
          <p:cNvPr id="138248" name="Text Box 8"/>
          <p:cNvSpPr txBox="1">
            <a:spLocks noChangeArrowheads="1"/>
          </p:cNvSpPr>
          <p:nvPr/>
        </p:nvSpPr>
        <p:spPr bwMode="auto">
          <a:xfrm>
            <a:off x="6705600" y="3962400"/>
            <a:ext cx="1143000" cy="641350"/>
          </a:xfrm>
          <a:prstGeom prst="rect">
            <a:avLst/>
          </a:prstGeom>
          <a:solidFill>
            <a:srgbClr val="684EC8"/>
          </a:solidFill>
          <a:ln w="12700">
            <a:noFill/>
            <a:miter lim="800000"/>
            <a:headEnd/>
            <a:tailEnd/>
          </a:ln>
          <a:effectLst/>
        </p:spPr>
        <p:txBody>
          <a:bodyPr>
            <a:spAutoFit/>
          </a:bodyPr>
          <a:lstStyle/>
          <a:p>
            <a:pPr eaLnBrk="0" hangingPunct="0">
              <a:spcBef>
                <a:spcPct val="50000"/>
              </a:spcBef>
            </a:pPr>
            <a:r>
              <a:rPr lang="en-US" sz="1800">
                <a:solidFill>
                  <a:srgbClr val="FFFF00"/>
                </a:solidFill>
                <a:latin typeface="Arial" pitchFamily="34" charset="0"/>
              </a:rPr>
              <a:t>Control Panel </a:t>
            </a:r>
          </a:p>
        </p:txBody>
      </p:sp>
      <p:sp>
        <p:nvSpPr>
          <p:cNvPr id="138249" name="Text Box 9"/>
          <p:cNvSpPr txBox="1">
            <a:spLocks noChangeArrowheads="1"/>
          </p:cNvSpPr>
          <p:nvPr/>
        </p:nvSpPr>
        <p:spPr bwMode="auto">
          <a:xfrm>
            <a:off x="8001000" y="3962400"/>
            <a:ext cx="838200" cy="641350"/>
          </a:xfrm>
          <a:prstGeom prst="rect">
            <a:avLst/>
          </a:prstGeom>
          <a:solidFill>
            <a:srgbClr val="684EC8"/>
          </a:solidFill>
          <a:ln w="12700">
            <a:noFill/>
            <a:miter lim="800000"/>
            <a:headEnd/>
            <a:tailEnd/>
          </a:ln>
          <a:effectLst/>
        </p:spPr>
        <p:txBody>
          <a:bodyPr>
            <a:spAutoFit/>
          </a:bodyPr>
          <a:lstStyle/>
          <a:p>
            <a:pPr eaLnBrk="0" hangingPunct="0">
              <a:spcBef>
                <a:spcPct val="50000"/>
              </a:spcBef>
            </a:pPr>
            <a:r>
              <a:rPr lang="en-US" sz="1800">
                <a:solidFill>
                  <a:srgbClr val="FFFF00"/>
                </a:solidFill>
                <a:latin typeface="Arial" pitchFamily="34" charset="0"/>
              </a:rPr>
              <a:t>RF </a:t>
            </a:r>
            <a:r>
              <a:rPr lang="en-US" sz="1800">
                <a:solidFill>
                  <a:srgbClr val="684EC8"/>
                </a:solidFill>
                <a:latin typeface="Arial" pitchFamily="34" charset="0"/>
              </a:rPr>
              <a:t>….</a:t>
            </a:r>
          </a:p>
        </p:txBody>
      </p:sp>
      <p:sp>
        <p:nvSpPr>
          <p:cNvPr id="138250" name="Line 10"/>
          <p:cNvSpPr>
            <a:spLocks noChangeShapeType="1"/>
          </p:cNvSpPr>
          <p:nvPr/>
        </p:nvSpPr>
        <p:spPr bwMode="auto">
          <a:xfrm>
            <a:off x="4724400" y="1981200"/>
            <a:ext cx="0" cy="228600"/>
          </a:xfrm>
          <a:prstGeom prst="line">
            <a:avLst/>
          </a:prstGeom>
          <a:noFill/>
          <a:ln w="38100">
            <a:solidFill>
              <a:srgbClr val="684EC8"/>
            </a:solidFill>
            <a:round/>
            <a:headEnd/>
            <a:tailEnd/>
          </a:ln>
          <a:effectLst/>
        </p:spPr>
        <p:txBody>
          <a:bodyPr/>
          <a:lstStyle/>
          <a:p>
            <a:endParaRPr lang="en-US"/>
          </a:p>
        </p:txBody>
      </p:sp>
      <p:sp>
        <p:nvSpPr>
          <p:cNvPr id="138251" name="Line 11"/>
          <p:cNvSpPr>
            <a:spLocks noChangeShapeType="1"/>
          </p:cNvSpPr>
          <p:nvPr/>
        </p:nvSpPr>
        <p:spPr bwMode="auto">
          <a:xfrm>
            <a:off x="2667000" y="3200400"/>
            <a:ext cx="0" cy="228600"/>
          </a:xfrm>
          <a:prstGeom prst="line">
            <a:avLst/>
          </a:prstGeom>
          <a:noFill/>
          <a:ln w="38100">
            <a:solidFill>
              <a:srgbClr val="684EC8"/>
            </a:solidFill>
            <a:round/>
            <a:headEnd/>
            <a:tailEnd/>
          </a:ln>
          <a:effectLst/>
        </p:spPr>
        <p:txBody>
          <a:bodyPr/>
          <a:lstStyle/>
          <a:p>
            <a:endParaRPr lang="en-US"/>
          </a:p>
        </p:txBody>
      </p:sp>
      <p:sp>
        <p:nvSpPr>
          <p:cNvPr id="138252" name="Line 12"/>
          <p:cNvSpPr>
            <a:spLocks noChangeShapeType="1"/>
          </p:cNvSpPr>
          <p:nvPr/>
        </p:nvSpPr>
        <p:spPr bwMode="auto">
          <a:xfrm>
            <a:off x="2667000" y="2209800"/>
            <a:ext cx="4343400" cy="0"/>
          </a:xfrm>
          <a:prstGeom prst="line">
            <a:avLst/>
          </a:prstGeom>
          <a:noFill/>
          <a:ln w="38100">
            <a:solidFill>
              <a:srgbClr val="684EC8"/>
            </a:solidFill>
            <a:round/>
            <a:headEnd/>
            <a:tailEnd/>
          </a:ln>
          <a:effectLst/>
        </p:spPr>
        <p:txBody>
          <a:bodyPr/>
          <a:lstStyle/>
          <a:p>
            <a:endParaRPr lang="en-US"/>
          </a:p>
        </p:txBody>
      </p:sp>
      <p:sp>
        <p:nvSpPr>
          <p:cNvPr id="138253" name="Line 13"/>
          <p:cNvSpPr>
            <a:spLocks noChangeShapeType="1"/>
          </p:cNvSpPr>
          <p:nvPr/>
        </p:nvSpPr>
        <p:spPr bwMode="auto">
          <a:xfrm>
            <a:off x="2667000" y="2209800"/>
            <a:ext cx="0" cy="228600"/>
          </a:xfrm>
          <a:prstGeom prst="line">
            <a:avLst/>
          </a:prstGeom>
          <a:noFill/>
          <a:ln w="38100">
            <a:solidFill>
              <a:srgbClr val="684EC8"/>
            </a:solidFill>
            <a:round/>
            <a:headEnd/>
            <a:tailEnd/>
          </a:ln>
          <a:effectLst/>
        </p:spPr>
        <p:txBody>
          <a:bodyPr/>
          <a:lstStyle/>
          <a:p>
            <a:endParaRPr lang="en-US"/>
          </a:p>
        </p:txBody>
      </p:sp>
      <p:sp>
        <p:nvSpPr>
          <p:cNvPr id="138254" name="Line 14"/>
          <p:cNvSpPr>
            <a:spLocks noChangeShapeType="1"/>
          </p:cNvSpPr>
          <p:nvPr/>
        </p:nvSpPr>
        <p:spPr bwMode="auto">
          <a:xfrm>
            <a:off x="7010400" y="2209800"/>
            <a:ext cx="0" cy="228600"/>
          </a:xfrm>
          <a:prstGeom prst="line">
            <a:avLst/>
          </a:prstGeom>
          <a:noFill/>
          <a:ln w="38100">
            <a:solidFill>
              <a:srgbClr val="684EC8"/>
            </a:solidFill>
            <a:round/>
            <a:headEnd/>
            <a:tailEnd/>
          </a:ln>
          <a:effectLst/>
        </p:spPr>
        <p:txBody>
          <a:bodyPr/>
          <a:lstStyle/>
          <a:p>
            <a:endParaRPr lang="en-US"/>
          </a:p>
        </p:txBody>
      </p:sp>
      <p:sp>
        <p:nvSpPr>
          <p:cNvPr id="138255" name="Line 15"/>
          <p:cNvSpPr>
            <a:spLocks noChangeShapeType="1"/>
          </p:cNvSpPr>
          <p:nvPr/>
        </p:nvSpPr>
        <p:spPr bwMode="auto">
          <a:xfrm>
            <a:off x="838200" y="3581400"/>
            <a:ext cx="3505200" cy="0"/>
          </a:xfrm>
          <a:prstGeom prst="line">
            <a:avLst/>
          </a:prstGeom>
          <a:noFill/>
          <a:ln w="38100">
            <a:solidFill>
              <a:srgbClr val="684EC8"/>
            </a:solidFill>
            <a:round/>
            <a:headEnd/>
            <a:tailEnd/>
          </a:ln>
          <a:effectLst/>
        </p:spPr>
        <p:txBody>
          <a:bodyPr/>
          <a:lstStyle/>
          <a:p>
            <a:endParaRPr lang="en-US"/>
          </a:p>
        </p:txBody>
      </p:sp>
      <p:sp>
        <p:nvSpPr>
          <p:cNvPr id="138256" name="Line 16"/>
          <p:cNvSpPr>
            <a:spLocks noChangeShapeType="1"/>
          </p:cNvSpPr>
          <p:nvPr/>
        </p:nvSpPr>
        <p:spPr bwMode="auto">
          <a:xfrm>
            <a:off x="2667000" y="3429000"/>
            <a:ext cx="0" cy="533400"/>
          </a:xfrm>
          <a:prstGeom prst="line">
            <a:avLst/>
          </a:prstGeom>
          <a:noFill/>
          <a:ln w="38100">
            <a:solidFill>
              <a:srgbClr val="684EC8"/>
            </a:solidFill>
            <a:round/>
            <a:headEnd/>
            <a:tailEnd/>
          </a:ln>
          <a:effectLst/>
        </p:spPr>
        <p:txBody>
          <a:bodyPr/>
          <a:lstStyle/>
          <a:p>
            <a:endParaRPr lang="en-US"/>
          </a:p>
        </p:txBody>
      </p:sp>
      <p:sp>
        <p:nvSpPr>
          <p:cNvPr id="138257" name="Line 17"/>
          <p:cNvSpPr>
            <a:spLocks noChangeShapeType="1"/>
          </p:cNvSpPr>
          <p:nvPr/>
        </p:nvSpPr>
        <p:spPr bwMode="auto">
          <a:xfrm>
            <a:off x="4343400" y="3581400"/>
            <a:ext cx="0" cy="381000"/>
          </a:xfrm>
          <a:prstGeom prst="line">
            <a:avLst/>
          </a:prstGeom>
          <a:noFill/>
          <a:ln w="38100">
            <a:solidFill>
              <a:srgbClr val="684EC8"/>
            </a:solidFill>
            <a:round/>
            <a:headEnd/>
            <a:tailEnd/>
          </a:ln>
          <a:effectLst/>
        </p:spPr>
        <p:txBody>
          <a:bodyPr/>
          <a:lstStyle/>
          <a:p>
            <a:endParaRPr lang="en-US"/>
          </a:p>
        </p:txBody>
      </p:sp>
      <p:sp>
        <p:nvSpPr>
          <p:cNvPr id="138258" name="Line 18"/>
          <p:cNvSpPr>
            <a:spLocks noChangeShapeType="1"/>
          </p:cNvSpPr>
          <p:nvPr/>
        </p:nvSpPr>
        <p:spPr bwMode="auto">
          <a:xfrm>
            <a:off x="838200" y="3581400"/>
            <a:ext cx="0" cy="381000"/>
          </a:xfrm>
          <a:prstGeom prst="line">
            <a:avLst/>
          </a:prstGeom>
          <a:noFill/>
          <a:ln w="38100">
            <a:solidFill>
              <a:srgbClr val="684EC8"/>
            </a:solidFill>
            <a:round/>
            <a:headEnd/>
            <a:tailEnd/>
          </a:ln>
          <a:effectLst/>
        </p:spPr>
        <p:txBody>
          <a:bodyPr/>
          <a:lstStyle/>
          <a:p>
            <a:endParaRPr lang="en-US"/>
          </a:p>
        </p:txBody>
      </p:sp>
      <p:sp>
        <p:nvSpPr>
          <p:cNvPr id="138259" name="Line 19"/>
          <p:cNvSpPr>
            <a:spLocks noChangeShapeType="1"/>
          </p:cNvSpPr>
          <p:nvPr/>
        </p:nvSpPr>
        <p:spPr bwMode="auto">
          <a:xfrm>
            <a:off x="6096000" y="3581400"/>
            <a:ext cx="0" cy="381000"/>
          </a:xfrm>
          <a:prstGeom prst="line">
            <a:avLst/>
          </a:prstGeom>
          <a:noFill/>
          <a:ln w="38100">
            <a:solidFill>
              <a:srgbClr val="684EC8"/>
            </a:solidFill>
            <a:round/>
            <a:headEnd/>
            <a:tailEnd/>
          </a:ln>
          <a:effectLst/>
        </p:spPr>
        <p:txBody>
          <a:bodyPr/>
          <a:lstStyle/>
          <a:p>
            <a:endParaRPr lang="en-US"/>
          </a:p>
        </p:txBody>
      </p:sp>
      <p:sp>
        <p:nvSpPr>
          <p:cNvPr id="138260" name="Line 20"/>
          <p:cNvSpPr>
            <a:spLocks noChangeShapeType="1"/>
          </p:cNvSpPr>
          <p:nvPr/>
        </p:nvSpPr>
        <p:spPr bwMode="auto">
          <a:xfrm>
            <a:off x="7239000" y="3276600"/>
            <a:ext cx="0" cy="685800"/>
          </a:xfrm>
          <a:prstGeom prst="line">
            <a:avLst/>
          </a:prstGeom>
          <a:noFill/>
          <a:ln w="38100">
            <a:solidFill>
              <a:srgbClr val="684EC8"/>
            </a:solidFill>
            <a:round/>
            <a:headEnd/>
            <a:tailEnd/>
          </a:ln>
          <a:effectLst/>
        </p:spPr>
        <p:txBody>
          <a:bodyPr/>
          <a:lstStyle/>
          <a:p>
            <a:endParaRPr lang="en-US"/>
          </a:p>
        </p:txBody>
      </p:sp>
      <p:sp>
        <p:nvSpPr>
          <p:cNvPr id="138261" name="Line 21"/>
          <p:cNvSpPr>
            <a:spLocks noChangeShapeType="1"/>
          </p:cNvSpPr>
          <p:nvPr/>
        </p:nvSpPr>
        <p:spPr bwMode="auto">
          <a:xfrm>
            <a:off x="8382000" y="3581400"/>
            <a:ext cx="0" cy="381000"/>
          </a:xfrm>
          <a:prstGeom prst="line">
            <a:avLst/>
          </a:prstGeom>
          <a:noFill/>
          <a:ln w="38100">
            <a:solidFill>
              <a:srgbClr val="684EC8"/>
            </a:solidFill>
            <a:round/>
            <a:headEnd/>
            <a:tailEnd/>
          </a:ln>
          <a:effectLst/>
        </p:spPr>
        <p:txBody>
          <a:bodyPr/>
          <a:lstStyle/>
          <a:p>
            <a:endParaRPr lang="en-US"/>
          </a:p>
        </p:txBody>
      </p:sp>
      <p:sp>
        <p:nvSpPr>
          <p:cNvPr id="138262" name="Line 22"/>
          <p:cNvSpPr>
            <a:spLocks noChangeShapeType="1"/>
          </p:cNvSpPr>
          <p:nvPr/>
        </p:nvSpPr>
        <p:spPr bwMode="auto">
          <a:xfrm>
            <a:off x="6096000" y="3581400"/>
            <a:ext cx="2286000" cy="0"/>
          </a:xfrm>
          <a:prstGeom prst="line">
            <a:avLst/>
          </a:prstGeom>
          <a:noFill/>
          <a:ln w="38100">
            <a:solidFill>
              <a:srgbClr val="684EC8"/>
            </a:solidFill>
            <a:round/>
            <a:headEnd/>
            <a:tailEnd/>
          </a:ln>
          <a:effectLst/>
        </p:spPr>
        <p:txBody>
          <a:bodyPr/>
          <a:lstStyle/>
          <a:p>
            <a:endParaRPr lang="en-US"/>
          </a:p>
        </p:txBody>
      </p:sp>
      <p:sp>
        <p:nvSpPr>
          <p:cNvPr id="138263" name="Text Box 23"/>
          <p:cNvSpPr txBox="1">
            <a:spLocks noChangeArrowheads="1"/>
          </p:cNvSpPr>
          <p:nvPr/>
        </p:nvSpPr>
        <p:spPr bwMode="auto">
          <a:xfrm>
            <a:off x="228600" y="3962400"/>
            <a:ext cx="1371600" cy="641350"/>
          </a:xfrm>
          <a:prstGeom prst="rect">
            <a:avLst/>
          </a:prstGeom>
          <a:solidFill>
            <a:srgbClr val="684EC8"/>
          </a:solidFill>
          <a:ln w="12700">
            <a:noFill/>
            <a:miter lim="800000"/>
            <a:headEnd/>
            <a:tailEnd/>
          </a:ln>
          <a:effectLst/>
        </p:spPr>
        <p:txBody>
          <a:bodyPr>
            <a:spAutoFit/>
          </a:bodyPr>
          <a:lstStyle/>
          <a:p>
            <a:pPr eaLnBrk="0" hangingPunct="0">
              <a:spcBef>
                <a:spcPct val="50000"/>
              </a:spcBef>
            </a:pPr>
            <a:r>
              <a:rPr lang="en-US" sz="1800">
                <a:solidFill>
                  <a:srgbClr val="FFFF00"/>
                </a:solidFill>
                <a:latin typeface="Arial" pitchFamily="34" charset="0"/>
              </a:rPr>
              <a:t>Navigation Panel</a:t>
            </a:r>
          </a:p>
        </p:txBody>
      </p:sp>
      <p:sp>
        <p:nvSpPr>
          <p:cNvPr id="138264" name="Text Box 24"/>
          <p:cNvSpPr txBox="1">
            <a:spLocks noChangeArrowheads="1"/>
          </p:cNvSpPr>
          <p:nvPr/>
        </p:nvSpPr>
        <p:spPr bwMode="auto">
          <a:xfrm>
            <a:off x="1981200" y="457200"/>
            <a:ext cx="5257800" cy="396875"/>
          </a:xfrm>
          <a:prstGeom prst="rect">
            <a:avLst/>
          </a:prstGeom>
          <a:noFill/>
          <a:ln w="9525">
            <a:noFill/>
            <a:miter lim="800000"/>
            <a:headEnd/>
            <a:tailEnd/>
          </a:ln>
          <a:effectLst/>
        </p:spPr>
        <p:txBody>
          <a:bodyPr>
            <a:spAutoFit/>
          </a:bodyPr>
          <a:lstStyle/>
          <a:p>
            <a:pPr>
              <a:spcBef>
                <a:spcPct val="50000"/>
              </a:spcBef>
            </a:pPr>
            <a:r>
              <a:rPr lang="en-US" sz="2000" b="1" u="sng">
                <a:solidFill>
                  <a:srgbClr val="0000FF"/>
                </a:solidFill>
                <a:latin typeface="Arial" pitchFamily="34" charset="0"/>
              </a:rPr>
              <a:t>FGA</a:t>
            </a:r>
            <a:r>
              <a:rPr lang="en-US" sz="2000" b="1" u="sng">
                <a:solidFill>
                  <a:srgbClr val="F45544"/>
                </a:solidFill>
                <a:latin typeface="Arial" pitchFamily="34" charset="0"/>
              </a:rPr>
              <a:t> - DISJOINT ARCHITECTURE</a:t>
            </a:r>
          </a:p>
        </p:txBody>
      </p:sp>
    </p:spTree>
  </p:cSld>
  <p:clrMapOvr>
    <a:masterClrMapping/>
  </p:clrMapOvr>
  <p:transition spd="slow">
    <p:split orient="vert"/>
  </p:transition>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7" name="WordArt 5"/>
          <p:cNvSpPr>
            <a:spLocks noChangeArrowheads="1" noChangeShapeType="1" noTextEdit="1"/>
          </p:cNvSpPr>
          <p:nvPr/>
        </p:nvSpPr>
        <p:spPr bwMode="auto">
          <a:xfrm>
            <a:off x="838200" y="2362200"/>
            <a:ext cx="7181850" cy="914400"/>
          </a:xfrm>
          <a:prstGeom prst="rect">
            <a:avLst/>
          </a:prstGeom>
        </p:spPr>
        <p:txBody>
          <a:bodyPr wrap="none" fromWordArt="1">
            <a:prstTxWarp prst="textPlain">
              <a:avLst>
                <a:gd name="adj" fmla="val 50000"/>
              </a:avLst>
            </a:prstTxWarp>
          </a:bodyPr>
          <a:lstStyle/>
          <a:p>
            <a:r>
              <a:rPr lang="en-US" sz="7200" b="1" i="1" kern="10">
                <a:ln w="9525">
                  <a:solidFill>
                    <a:srgbClr val="000000"/>
                  </a:solidFill>
                  <a:round/>
                  <a:headEnd type="none" w="sm" len="sm"/>
                  <a:tailEnd type="none" w="sm" len="sm"/>
                </a:ln>
                <a:solidFill>
                  <a:srgbClr val="0099FF"/>
                </a:solidFill>
                <a:latin typeface="Lucida Console"/>
              </a:rPr>
              <a:t> MIL-STD 1773</a:t>
            </a:r>
          </a:p>
        </p:txBody>
      </p:sp>
    </p:spTree>
  </p:cSld>
  <p:clrMapOvr>
    <a:masterClrMapping/>
  </p:clrMapOvr>
  <p:transition spd="slow">
    <p:split orient="vert"/>
  </p:transition>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p:txBody>
          <a:bodyPr/>
          <a:lstStyle/>
          <a:p>
            <a:pPr algn="just"/>
            <a:r>
              <a:rPr lang="en-US">
                <a:solidFill>
                  <a:srgbClr val="0000FF"/>
                </a:solidFill>
              </a:rPr>
              <a:t>Though 1553B is used in various modern aircraft, it is recognised that buses operate in extremly severe environment like</a:t>
            </a:r>
          </a:p>
          <a:p>
            <a:r>
              <a:rPr lang="en-US">
                <a:solidFill>
                  <a:srgbClr val="FF0000"/>
                </a:solidFill>
              </a:rPr>
              <a:t>EMI from intersystem and intrasystem</a:t>
            </a:r>
          </a:p>
          <a:p>
            <a:r>
              <a:rPr lang="en-US">
                <a:solidFill>
                  <a:srgbClr val="0000FF"/>
                </a:solidFill>
              </a:rPr>
              <a:t>Lightning</a:t>
            </a:r>
          </a:p>
          <a:p>
            <a:r>
              <a:rPr lang="en-US">
                <a:solidFill>
                  <a:srgbClr val="FF0000"/>
                </a:solidFill>
              </a:rPr>
              <a:t>Electrostatic discharge</a:t>
            </a:r>
          </a:p>
          <a:p>
            <a:r>
              <a:rPr lang="en-US">
                <a:solidFill>
                  <a:srgbClr val="0000FF"/>
                </a:solidFill>
              </a:rPr>
              <a:t>High Altitude Electromagnetic pulse</a:t>
            </a:r>
          </a:p>
        </p:txBody>
      </p:sp>
      <p:sp>
        <p:nvSpPr>
          <p:cNvPr id="60420" name="WordArt 4"/>
          <p:cNvSpPr>
            <a:spLocks noChangeArrowheads="1" noChangeShapeType="1" noTextEdit="1"/>
          </p:cNvSpPr>
          <p:nvPr/>
        </p:nvSpPr>
        <p:spPr bwMode="auto">
          <a:xfrm>
            <a:off x="1704975" y="533400"/>
            <a:ext cx="5534025" cy="647700"/>
          </a:xfrm>
          <a:prstGeom prst="rect">
            <a:avLst/>
          </a:prstGeom>
        </p:spPr>
        <p:txBody>
          <a:bodyPr wrap="none" fromWordArt="1">
            <a:prstTxWarp prst="textPlain">
              <a:avLst>
                <a:gd name="adj" fmla="val 50000"/>
              </a:avLst>
            </a:prstTxWarp>
          </a:bodyPr>
          <a:lstStyle/>
          <a:p>
            <a:r>
              <a:rPr lang="en-US" sz="3600" b="1" kern="10">
                <a:ln w="12700">
                  <a:solidFill>
                    <a:srgbClr val="EAEAEA"/>
                  </a:solidFill>
                  <a:round/>
                  <a:headEnd type="none" w="sm" len="sm"/>
                  <a:tailEnd type="none" w="sm" len="sm"/>
                </a:ln>
                <a:solidFill>
                  <a:srgbClr val="FF6600"/>
                </a:solidFill>
                <a:effectLst>
                  <a:outerShdw dist="35921" dir="2700000" sy="50000" kx="2115830" algn="bl" rotWithShape="0">
                    <a:srgbClr val="C0C0C0"/>
                  </a:outerShdw>
                </a:effectLst>
                <a:latin typeface="Bookman Old Style"/>
              </a:rPr>
              <a:t>WHY OPTICAL FIBER?</a:t>
            </a:r>
          </a:p>
        </p:txBody>
      </p:sp>
    </p:spTree>
  </p:cSld>
  <p:clrMapOvr>
    <a:masterClrMapping/>
  </p:clrMapOvr>
  <p:transition spd="slow">
    <p:split orient="vert"/>
  </p:transition>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3" name="Rectangle 3"/>
          <p:cNvSpPr>
            <a:spLocks noGrp="1" noChangeArrowheads="1"/>
          </p:cNvSpPr>
          <p:nvPr>
            <p:ph type="body" idx="1"/>
          </p:nvPr>
        </p:nvSpPr>
        <p:spPr>
          <a:xfrm>
            <a:off x="457200" y="1524000"/>
            <a:ext cx="8229600" cy="4267200"/>
          </a:xfrm>
        </p:spPr>
        <p:txBody>
          <a:bodyPr/>
          <a:lstStyle/>
          <a:p>
            <a:pPr algn="just"/>
            <a:r>
              <a:rPr lang="en-US">
                <a:solidFill>
                  <a:srgbClr val="006600"/>
                </a:solidFill>
              </a:rPr>
              <a:t>Fiber-optic version of 1553B</a:t>
            </a:r>
          </a:p>
          <a:p>
            <a:pPr algn="just"/>
            <a:r>
              <a:rPr lang="en-US">
                <a:solidFill>
                  <a:srgbClr val="FF0000"/>
                </a:solidFill>
              </a:rPr>
              <a:t>It also operates at the rate of 1Mbps</a:t>
            </a:r>
          </a:p>
          <a:p>
            <a:pPr algn="just"/>
            <a:r>
              <a:rPr lang="en-US">
                <a:solidFill>
                  <a:srgbClr val="006600"/>
                </a:solidFill>
              </a:rPr>
              <a:t>It also have the same 20 bit word and three words such as command word, status word and data word</a:t>
            </a:r>
          </a:p>
          <a:p>
            <a:pPr algn="just"/>
            <a:r>
              <a:rPr lang="en-US">
                <a:solidFill>
                  <a:srgbClr val="FF0000"/>
                </a:solidFill>
              </a:rPr>
              <a:t>stronger immunity to radiation-induced     electromagnetic  interference</a:t>
            </a:r>
          </a:p>
        </p:txBody>
      </p:sp>
      <p:sp>
        <p:nvSpPr>
          <p:cNvPr id="61444" name="WordArt 4"/>
          <p:cNvSpPr>
            <a:spLocks noChangeArrowheads="1" noChangeShapeType="1" noTextEdit="1"/>
          </p:cNvSpPr>
          <p:nvPr/>
        </p:nvSpPr>
        <p:spPr bwMode="auto">
          <a:xfrm>
            <a:off x="1600200" y="533400"/>
            <a:ext cx="5867400" cy="762000"/>
          </a:xfrm>
          <a:prstGeom prst="rect">
            <a:avLst/>
          </a:prstGeom>
        </p:spPr>
        <p:txBody>
          <a:bodyPr wrap="none" fromWordArt="1">
            <a:prstTxWarp prst="textPlain">
              <a:avLst>
                <a:gd name="adj" fmla="val 50000"/>
              </a:avLst>
            </a:prstTxWarp>
          </a:bodyPr>
          <a:lstStyle/>
          <a:p>
            <a:r>
              <a:rPr lang="en-US" sz="3600" kern="10">
                <a:ln w="9525">
                  <a:noFill/>
                  <a:round/>
                  <a:headEnd type="none" w="sm" len="sm"/>
                  <a:tailEnd type="none" w="sm" len="sm"/>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About 1773</a:t>
            </a:r>
          </a:p>
        </p:txBody>
      </p:sp>
    </p:spTree>
  </p:cSld>
  <p:clrMapOvr>
    <a:masterClrMapping/>
  </p:clrMapOvr>
  <p:transition spd="slow">
    <p:split orient="vert"/>
  </p:transition>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9" name="Rectangle 7" descr="C:\WINDOWS\Desktop\auto_recovery1.jpg"/>
          <p:cNvSpPr>
            <a:spLocks noChangeArrowheads="1"/>
          </p:cNvSpPr>
          <p:nvPr/>
        </p:nvSpPr>
        <p:spPr bwMode="auto">
          <a:xfrm>
            <a:off x="685800" y="609600"/>
            <a:ext cx="7848600" cy="5638800"/>
          </a:xfrm>
          <a:prstGeom prst="rect">
            <a:avLst/>
          </a:prstGeom>
          <a:blipFill dpi="0" rotWithShape="0">
            <a:blip r:embed="rId2" cstate="print"/>
            <a:srcRect/>
            <a:stretch>
              <a:fillRect/>
            </a:stretch>
          </a:blipFill>
          <a:ln w="9525">
            <a:noFill/>
            <a:miter lim="800000"/>
            <a:headEnd type="none" w="sm" len="sm"/>
            <a:tailEnd type="none" w="sm" len="sm"/>
          </a:ln>
          <a:effectLst/>
        </p:spPr>
        <p:txBody>
          <a:bodyPr wrap="none" anchor="ctr"/>
          <a:lstStyle/>
          <a:p>
            <a:endParaRPr lang="en-US"/>
          </a:p>
        </p:txBody>
      </p:sp>
      <p:sp>
        <p:nvSpPr>
          <p:cNvPr id="64518" name="WordArt 6"/>
          <p:cNvSpPr>
            <a:spLocks noChangeArrowheads="1" noChangeShapeType="1" noTextEdit="1"/>
          </p:cNvSpPr>
          <p:nvPr/>
        </p:nvSpPr>
        <p:spPr bwMode="auto">
          <a:xfrm>
            <a:off x="2705100" y="5257800"/>
            <a:ext cx="4610100" cy="876300"/>
          </a:xfrm>
          <a:prstGeom prst="rect">
            <a:avLst/>
          </a:prstGeom>
        </p:spPr>
        <p:txBody>
          <a:bodyPr wrap="none" fromWordArt="1">
            <a:prstTxWarp prst="textPlain">
              <a:avLst>
                <a:gd name="adj" fmla="val 50000"/>
              </a:avLst>
            </a:prstTxWarp>
          </a:bodyPr>
          <a:lstStyle/>
          <a:p>
            <a:r>
              <a:rPr lang="en-US" sz="6000" b="1" kern="10">
                <a:ln w="9525">
                  <a:solidFill>
                    <a:srgbClr val="000000"/>
                  </a:solidFill>
                  <a:round/>
                  <a:headEnd type="none" w="sm" len="sm"/>
                  <a:tailEnd type="none" w="sm" len="sm"/>
                </a:ln>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1"/>
                </a:gradFill>
                <a:latin typeface="Calisto MT"/>
              </a:rPr>
              <a:t>STANAG 3910</a:t>
            </a:r>
          </a:p>
        </p:txBody>
      </p:sp>
    </p:spTree>
  </p:cSld>
  <p:clrMapOvr>
    <a:masterClrMapping/>
  </p:clrMapOvr>
  <p:transition spd="slow">
    <p:split orient="vert"/>
  </p:transition>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9" name="Text Box 3"/>
          <p:cNvSpPr txBox="1">
            <a:spLocks noChangeArrowheads="1"/>
          </p:cNvSpPr>
          <p:nvPr/>
        </p:nvSpPr>
        <p:spPr bwMode="auto">
          <a:xfrm>
            <a:off x="609600" y="1828800"/>
            <a:ext cx="8001000" cy="4238625"/>
          </a:xfrm>
          <a:prstGeom prst="rect">
            <a:avLst/>
          </a:prstGeom>
          <a:noFill/>
          <a:ln w="9525">
            <a:noFill/>
            <a:miter lim="800000"/>
            <a:headEnd/>
            <a:tailEnd/>
          </a:ln>
          <a:effectLst/>
        </p:spPr>
        <p:txBody>
          <a:bodyPr>
            <a:spAutoFit/>
          </a:bodyPr>
          <a:lstStyle/>
          <a:p>
            <a:pPr algn="just">
              <a:spcBef>
                <a:spcPct val="50000"/>
              </a:spcBef>
              <a:buFontTx/>
              <a:buBlip>
                <a:blip r:embed="rId2"/>
              </a:buBlip>
            </a:pPr>
            <a:r>
              <a:rPr lang="en-US">
                <a:solidFill>
                  <a:srgbClr val="006600"/>
                </a:solidFill>
              </a:rPr>
              <a:t>   </a:t>
            </a:r>
            <a:r>
              <a:rPr lang="en-US" sz="3200" b="1">
                <a:solidFill>
                  <a:srgbClr val="006600"/>
                </a:solidFill>
              </a:rPr>
              <a:t>Motivation of the STANAG 3910</a:t>
            </a:r>
          </a:p>
          <a:p>
            <a:pPr algn="just">
              <a:spcBef>
                <a:spcPct val="50000"/>
              </a:spcBef>
              <a:buFontTx/>
              <a:buBlip>
                <a:blip r:embed="rId2"/>
              </a:buBlip>
            </a:pPr>
            <a:r>
              <a:rPr lang="en-US" sz="3200" b="1">
                <a:solidFill>
                  <a:srgbClr val="008000"/>
                </a:solidFill>
              </a:rPr>
              <a:t>   </a:t>
            </a:r>
            <a:r>
              <a:rPr lang="en-US" sz="3200" b="1">
                <a:solidFill>
                  <a:srgbClr val="FF0000"/>
                </a:solidFill>
              </a:rPr>
              <a:t>Draft Created in Germany during 1987</a:t>
            </a:r>
          </a:p>
          <a:p>
            <a:pPr algn="just">
              <a:spcBef>
                <a:spcPct val="50000"/>
              </a:spcBef>
              <a:buFontTx/>
              <a:buBlip>
                <a:blip r:embed="rId2"/>
              </a:buBlip>
            </a:pPr>
            <a:r>
              <a:rPr lang="en-US" sz="3200" b="1">
                <a:solidFill>
                  <a:srgbClr val="006600"/>
                </a:solidFill>
              </a:rPr>
              <a:t>   Draft Submission on 1988</a:t>
            </a:r>
          </a:p>
          <a:p>
            <a:pPr algn="just">
              <a:spcBef>
                <a:spcPct val="50000"/>
              </a:spcBef>
              <a:buFontTx/>
              <a:buBlip>
                <a:blip r:embed="rId2"/>
              </a:buBlip>
            </a:pPr>
            <a:r>
              <a:rPr lang="en-US" sz="3200" b="1">
                <a:solidFill>
                  <a:srgbClr val="008000"/>
                </a:solidFill>
              </a:rPr>
              <a:t>   </a:t>
            </a:r>
            <a:r>
              <a:rPr lang="en-US" sz="3200" b="1">
                <a:solidFill>
                  <a:srgbClr val="FF0000"/>
                </a:solidFill>
              </a:rPr>
              <a:t>A Project EFA Bus was issued on 1989</a:t>
            </a:r>
          </a:p>
          <a:p>
            <a:pPr algn="just">
              <a:spcBef>
                <a:spcPct val="50000"/>
              </a:spcBef>
              <a:buFontTx/>
              <a:buBlip>
                <a:blip r:embed="rId2"/>
              </a:buBlip>
            </a:pPr>
            <a:r>
              <a:rPr lang="en-US" sz="3200" b="1">
                <a:solidFill>
                  <a:srgbClr val="006600"/>
                </a:solidFill>
              </a:rPr>
              <a:t>   Selected by the Euro fighter consortium</a:t>
            </a:r>
          </a:p>
          <a:p>
            <a:pPr algn="just">
              <a:spcBef>
                <a:spcPct val="50000"/>
              </a:spcBef>
            </a:pPr>
            <a:r>
              <a:rPr lang="en-US" sz="3200" b="1">
                <a:solidFill>
                  <a:srgbClr val="006600"/>
                </a:solidFill>
              </a:rPr>
              <a:t>      in 1989</a:t>
            </a:r>
          </a:p>
        </p:txBody>
      </p:sp>
      <p:sp>
        <p:nvSpPr>
          <p:cNvPr id="65540" name="WordArt 4"/>
          <p:cNvSpPr>
            <a:spLocks noChangeArrowheads="1" noChangeShapeType="1" noTextEdit="1"/>
          </p:cNvSpPr>
          <p:nvPr/>
        </p:nvSpPr>
        <p:spPr bwMode="auto">
          <a:xfrm>
            <a:off x="1143000" y="381000"/>
            <a:ext cx="6810375" cy="1084263"/>
          </a:xfrm>
          <a:prstGeom prst="rect">
            <a:avLst/>
          </a:prstGeom>
        </p:spPr>
        <p:txBody>
          <a:bodyPr wrap="none" fromWordArt="1">
            <a:prstTxWarp prst="textCurveUp">
              <a:avLst>
                <a:gd name="adj" fmla="val 40356"/>
              </a:avLst>
            </a:prstTxWarp>
          </a:bodyPr>
          <a:lstStyle/>
          <a:p>
            <a:r>
              <a:rPr lang="en-US" sz="3600" kern="10">
                <a:ln w="12700">
                  <a:solidFill>
                    <a:srgbClr val="000000"/>
                  </a:solidFill>
                  <a:round/>
                  <a:headEnd type="none" w="sm" len="sm"/>
                  <a:tailEnd type="none" w="sm" len="sm"/>
                </a:ln>
                <a:solidFill>
                  <a:srgbClr val="CCFF66"/>
                </a:solidFill>
                <a:effectLst>
                  <a:outerShdw dist="45791" dir="2021404" algn="ctr" rotWithShape="0">
                    <a:srgbClr val="808080"/>
                  </a:outerShdw>
                </a:effectLst>
                <a:latin typeface="Arial Black"/>
              </a:rPr>
              <a:t>HISTORY OF STANAG 3910</a:t>
            </a:r>
          </a:p>
        </p:txBody>
      </p:sp>
    </p:spTree>
  </p:cSld>
  <p:clrMapOvr>
    <a:masterClrMapping/>
  </p:clrMapOvr>
  <p:transition spd="slow">
    <p:split orient="vert"/>
  </p:transition>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3" name="Text Box 3"/>
          <p:cNvSpPr txBox="1">
            <a:spLocks noChangeArrowheads="1"/>
          </p:cNvSpPr>
          <p:nvPr/>
        </p:nvSpPr>
        <p:spPr bwMode="auto">
          <a:xfrm>
            <a:off x="457200" y="1905000"/>
            <a:ext cx="8305800" cy="4367213"/>
          </a:xfrm>
          <a:prstGeom prst="rect">
            <a:avLst/>
          </a:prstGeom>
          <a:noFill/>
          <a:ln w="9525">
            <a:noFill/>
            <a:miter lim="800000"/>
            <a:headEnd/>
            <a:tailEnd/>
          </a:ln>
          <a:effectLst/>
        </p:spPr>
        <p:txBody>
          <a:bodyPr>
            <a:spAutoFit/>
          </a:bodyPr>
          <a:lstStyle/>
          <a:p>
            <a:pPr algn="l">
              <a:spcBef>
                <a:spcPct val="50000"/>
              </a:spcBef>
              <a:buFontTx/>
              <a:buBlip>
                <a:blip r:embed="rId2"/>
              </a:buBlip>
            </a:pPr>
            <a:r>
              <a:rPr lang="en-US" sz="2800" b="1">
                <a:solidFill>
                  <a:srgbClr val="990099"/>
                </a:solidFill>
              </a:rPr>
              <a:t>  </a:t>
            </a:r>
            <a:r>
              <a:rPr lang="en-US" sz="2800" b="1">
                <a:solidFill>
                  <a:srgbClr val="0000FF"/>
                </a:solidFill>
              </a:rPr>
              <a:t>To meet the Demands of Avionics requirements</a:t>
            </a:r>
          </a:p>
          <a:p>
            <a:pPr algn="l">
              <a:spcBef>
                <a:spcPct val="50000"/>
              </a:spcBef>
            </a:pPr>
            <a:r>
              <a:rPr lang="en-US" sz="2800" b="1">
                <a:solidFill>
                  <a:srgbClr val="0000FF"/>
                </a:solidFill>
              </a:rPr>
              <a:t>     for Highly Sophisticated fighter aircraft</a:t>
            </a:r>
          </a:p>
          <a:p>
            <a:pPr algn="l">
              <a:spcBef>
                <a:spcPct val="50000"/>
              </a:spcBef>
              <a:buFontTx/>
              <a:buBlip>
                <a:blip r:embed="rId2"/>
              </a:buBlip>
            </a:pPr>
            <a:r>
              <a:rPr lang="en-US" sz="2800" b="1">
                <a:solidFill>
                  <a:srgbClr val="990099"/>
                </a:solidFill>
              </a:rPr>
              <a:t>  </a:t>
            </a:r>
            <a:r>
              <a:rPr lang="en-US" sz="2800" b="1">
                <a:solidFill>
                  <a:srgbClr val="D60093"/>
                </a:solidFill>
              </a:rPr>
              <a:t>Allow Evolution from MIL-STD-1553B Bus to</a:t>
            </a:r>
          </a:p>
          <a:p>
            <a:pPr algn="l">
              <a:spcBef>
                <a:spcPct val="50000"/>
              </a:spcBef>
            </a:pPr>
            <a:r>
              <a:rPr lang="en-US" sz="2800" b="1">
                <a:solidFill>
                  <a:srgbClr val="D60093"/>
                </a:solidFill>
              </a:rPr>
              <a:t>    “Higher Speed” Avionics Bus System</a:t>
            </a:r>
          </a:p>
          <a:p>
            <a:pPr algn="l">
              <a:spcBef>
                <a:spcPct val="50000"/>
              </a:spcBef>
              <a:buFontTx/>
              <a:buBlip>
                <a:blip r:embed="rId2"/>
              </a:buBlip>
            </a:pPr>
            <a:r>
              <a:rPr lang="en-US" sz="2800" b="1">
                <a:solidFill>
                  <a:srgbClr val="990099"/>
                </a:solidFill>
              </a:rPr>
              <a:t>   </a:t>
            </a:r>
            <a:r>
              <a:rPr lang="en-US" sz="2800" b="1">
                <a:solidFill>
                  <a:srgbClr val="0000FF"/>
                </a:solidFill>
              </a:rPr>
              <a:t>Stay with a Deterministic Master/Slave Protocol</a:t>
            </a:r>
          </a:p>
          <a:p>
            <a:pPr algn="l">
              <a:spcBef>
                <a:spcPct val="50000"/>
              </a:spcBef>
              <a:buFontTx/>
              <a:buBlip>
                <a:blip r:embed="rId2"/>
              </a:buBlip>
            </a:pPr>
            <a:r>
              <a:rPr lang="en-US" sz="2800" b="1">
                <a:solidFill>
                  <a:srgbClr val="990099"/>
                </a:solidFill>
              </a:rPr>
              <a:t>  </a:t>
            </a:r>
            <a:r>
              <a:rPr lang="en-US" sz="2800" b="1">
                <a:solidFill>
                  <a:srgbClr val="D60093"/>
                </a:solidFill>
              </a:rPr>
              <a:t>“Low Risk” approach to EF2000 Prototypes using</a:t>
            </a:r>
          </a:p>
          <a:p>
            <a:pPr algn="l">
              <a:spcBef>
                <a:spcPct val="50000"/>
              </a:spcBef>
            </a:pPr>
            <a:r>
              <a:rPr lang="en-US" sz="2800" b="1">
                <a:solidFill>
                  <a:srgbClr val="D60093"/>
                </a:solidFill>
              </a:rPr>
              <a:t>      MIL-STD-1553B only</a:t>
            </a:r>
          </a:p>
        </p:txBody>
      </p:sp>
      <p:sp>
        <p:nvSpPr>
          <p:cNvPr id="66565" name="WordArt 5"/>
          <p:cNvSpPr>
            <a:spLocks noChangeArrowheads="1" noChangeShapeType="1" noTextEdit="1"/>
          </p:cNvSpPr>
          <p:nvPr/>
        </p:nvSpPr>
        <p:spPr bwMode="auto">
          <a:xfrm>
            <a:off x="2590800" y="533400"/>
            <a:ext cx="3943350" cy="752475"/>
          </a:xfrm>
          <a:prstGeom prst="rect">
            <a:avLst/>
          </a:prstGeom>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sp3d>
          </a:bodyPr>
          <a:lstStyle/>
          <a:p>
            <a:r>
              <a:rPr lang="en-US" sz="4400" b="1" i="1" kern="10">
                <a:ln w="9525">
                  <a:round/>
                  <a:headEnd type="none" w="sm" len="sm"/>
                  <a:tailEnd type="none" w="sm" len="sm"/>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Courier New"/>
                <a:cs typeface="Courier New"/>
              </a:rPr>
              <a:t>STANAG 3910</a:t>
            </a:r>
          </a:p>
        </p:txBody>
      </p:sp>
    </p:spTree>
  </p:cSld>
  <p:clrMapOvr>
    <a:masterClrMapping/>
  </p:clrMapOvr>
  <p:transition spd="slow">
    <p:split orient="vert"/>
  </p:transition>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WordArt 2"/>
          <p:cNvSpPr>
            <a:spLocks noChangeArrowheads="1" noChangeShapeType="1" noTextEdit="1"/>
          </p:cNvSpPr>
          <p:nvPr/>
        </p:nvSpPr>
        <p:spPr bwMode="auto">
          <a:xfrm>
            <a:off x="1295400" y="571500"/>
            <a:ext cx="6896100" cy="800100"/>
          </a:xfrm>
          <a:prstGeom prst="rect">
            <a:avLst/>
          </a:prstGeom>
        </p:spPr>
        <p:txBody>
          <a:bodyPr wrap="none" fromWordArt="1">
            <a:prstTxWarp prst="textPlain">
              <a:avLst>
                <a:gd name="adj" fmla="val 48801"/>
              </a:avLst>
            </a:prstTxWarp>
          </a:bodyPr>
          <a:lstStyle/>
          <a:p>
            <a:r>
              <a:rPr lang="en-US" sz="3600" kern="10" spc="720">
                <a:ln w="9525">
                  <a:noFill/>
                  <a:round/>
                  <a:headEnd/>
                  <a:tailEnd/>
                </a:ln>
                <a:gradFill rotWithShape="0">
                  <a:gsLst>
                    <a:gs pos="0">
                      <a:schemeClr val="accent2"/>
                    </a:gs>
                    <a:gs pos="100000">
                      <a:srgbClr val="FFFFFF"/>
                    </a:gs>
                  </a:gsLst>
                  <a:lin ang="5400000" scaled="1"/>
                </a:gradFill>
                <a:effectLst>
                  <a:outerShdw dist="45791" dir="3378596" algn="ctr" rotWithShape="0">
                    <a:srgbClr val="4D4D4D"/>
                  </a:outerShdw>
                </a:effectLst>
                <a:latin typeface="Arial Black"/>
              </a:rPr>
              <a:t>SPECIFICATION OVERVIEW</a:t>
            </a:r>
          </a:p>
        </p:txBody>
      </p:sp>
      <p:sp>
        <p:nvSpPr>
          <p:cNvPr id="67587" name="Text Box 3"/>
          <p:cNvSpPr txBox="1">
            <a:spLocks noChangeArrowheads="1"/>
          </p:cNvSpPr>
          <p:nvPr/>
        </p:nvSpPr>
        <p:spPr bwMode="auto">
          <a:xfrm>
            <a:off x="990600" y="2395538"/>
            <a:ext cx="7391400" cy="457200"/>
          </a:xfrm>
          <a:prstGeom prst="rect">
            <a:avLst/>
          </a:prstGeom>
          <a:noFill/>
          <a:ln w="9525">
            <a:noFill/>
            <a:miter lim="800000"/>
            <a:headEnd/>
            <a:tailEnd/>
          </a:ln>
          <a:effectLst/>
        </p:spPr>
        <p:txBody>
          <a:bodyPr>
            <a:spAutoFit/>
          </a:bodyPr>
          <a:lstStyle/>
          <a:p>
            <a:pPr algn="l">
              <a:spcBef>
                <a:spcPct val="50000"/>
              </a:spcBef>
            </a:pPr>
            <a:endParaRPr lang="en-US"/>
          </a:p>
        </p:txBody>
      </p:sp>
      <p:sp>
        <p:nvSpPr>
          <p:cNvPr id="67588" name="Text Box 4"/>
          <p:cNvSpPr txBox="1">
            <a:spLocks noChangeArrowheads="1"/>
          </p:cNvSpPr>
          <p:nvPr/>
        </p:nvSpPr>
        <p:spPr bwMode="auto">
          <a:xfrm>
            <a:off x="838200" y="1906588"/>
            <a:ext cx="2438400" cy="457200"/>
          </a:xfrm>
          <a:prstGeom prst="rect">
            <a:avLst/>
          </a:prstGeom>
          <a:noFill/>
          <a:ln w="9525">
            <a:noFill/>
            <a:miter lim="800000"/>
            <a:headEnd/>
            <a:tailEnd/>
          </a:ln>
          <a:effectLst/>
        </p:spPr>
        <p:txBody>
          <a:bodyPr>
            <a:spAutoFit/>
          </a:bodyPr>
          <a:lstStyle/>
          <a:p>
            <a:pPr algn="l">
              <a:spcBef>
                <a:spcPct val="50000"/>
              </a:spcBef>
            </a:pPr>
            <a:endParaRPr lang="en-US"/>
          </a:p>
        </p:txBody>
      </p:sp>
      <p:sp>
        <p:nvSpPr>
          <p:cNvPr id="67589" name="Text Box 5"/>
          <p:cNvSpPr txBox="1">
            <a:spLocks noChangeArrowheads="1"/>
          </p:cNvSpPr>
          <p:nvPr/>
        </p:nvSpPr>
        <p:spPr bwMode="auto">
          <a:xfrm>
            <a:off x="609600" y="1754188"/>
            <a:ext cx="1981200" cy="457200"/>
          </a:xfrm>
          <a:prstGeom prst="rect">
            <a:avLst/>
          </a:prstGeom>
          <a:noFill/>
          <a:ln w="9525">
            <a:noFill/>
            <a:miter lim="800000"/>
            <a:headEnd/>
            <a:tailEnd/>
          </a:ln>
          <a:effectLst/>
        </p:spPr>
        <p:txBody>
          <a:bodyPr>
            <a:spAutoFit/>
          </a:bodyPr>
          <a:lstStyle/>
          <a:p>
            <a:pPr algn="l">
              <a:spcBef>
                <a:spcPct val="50000"/>
              </a:spcBef>
            </a:pPr>
            <a:r>
              <a:rPr lang="en-US" b="1">
                <a:solidFill>
                  <a:srgbClr val="006600"/>
                </a:solidFill>
                <a:latin typeface="Arial" pitchFamily="34" charset="0"/>
              </a:rPr>
              <a:t>Data Rate</a:t>
            </a:r>
            <a:endParaRPr lang="en-US">
              <a:solidFill>
                <a:srgbClr val="006600"/>
              </a:solidFill>
            </a:endParaRPr>
          </a:p>
        </p:txBody>
      </p:sp>
      <p:sp>
        <p:nvSpPr>
          <p:cNvPr id="67590" name="Text Box 6"/>
          <p:cNvSpPr txBox="1">
            <a:spLocks noChangeArrowheads="1"/>
          </p:cNvSpPr>
          <p:nvPr/>
        </p:nvSpPr>
        <p:spPr bwMode="auto">
          <a:xfrm>
            <a:off x="609600" y="3049588"/>
            <a:ext cx="2895600" cy="457200"/>
          </a:xfrm>
          <a:prstGeom prst="rect">
            <a:avLst/>
          </a:prstGeom>
          <a:noFill/>
          <a:ln w="9525">
            <a:noFill/>
            <a:miter lim="800000"/>
            <a:headEnd/>
            <a:tailEnd/>
          </a:ln>
          <a:effectLst/>
        </p:spPr>
        <p:txBody>
          <a:bodyPr>
            <a:spAutoFit/>
          </a:bodyPr>
          <a:lstStyle/>
          <a:p>
            <a:pPr algn="l">
              <a:spcBef>
                <a:spcPct val="50000"/>
              </a:spcBef>
            </a:pPr>
            <a:r>
              <a:rPr lang="en-US" b="1">
                <a:solidFill>
                  <a:srgbClr val="006600"/>
                </a:solidFill>
                <a:latin typeface="Arial" pitchFamily="34" charset="0"/>
              </a:rPr>
              <a:t>Message Length</a:t>
            </a:r>
            <a:endParaRPr lang="en-US">
              <a:solidFill>
                <a:srgbClr val="006600"/>
              </a:solidFill>
            </a:endParaRPr>
          </a:p>
        </p:txBody>
      </p:sp>
      <p:sp>
        <p:nvSpPr>
          <p:cNvPr id="67591" name="Text Box 7"/>
          <p:cNvSpPr txBox="1">
            <a:spLocks noChangeArrowheads="1"/>
          </p:cNvSpPr>
          <p:nvPr/>
        </p:nvSpPr>
        <p:spPr bwMode="auto">
          <a:xfrm>
            <a:off x="533400" y="3581400"/>
            <a:ext cx="3810000" cy="457200"/>
          </a:xfrm>
          <a:prstGeom prst="rect">
            <a:avLst/>
          </a:prstGeom>
          <a:noFill/>
          <a:ln w="9525">
            <a:noFill/>
            <a:miter lim="800000"/>
            <a:headEnd/>
            <a:tailEnd/>
          </a:ln>
          <a:effectLst/>
        </p:spPr>
        <p:txBody>
          <a:bodyPr>
            <a:spAutoFit/>
          </a:bodyPr>
          <a:lstStyle/>
          <a:p>
            <a:pPr algn="l">
              <a:spcBef>
                <a:spcPct val="50000"/>
              </a:spcBef>
            </a:pPr>
            <a:r>
              <a:rPr lang="en-US" b="1">
                <a:solidFill>
                  <a:srgbClr val="006600"/>
                </a:solidFill>
                <a:latin typeface="Arial" pitchFamily="34" charset="0"/>
              </a:rPr>
              <a:t>Max No. of Stations</a:t>
            </a:r>
            <a:endParaRPr lang="en-US">
              <a:solidFill>
                <a:srgbClr val="006600"/>
              </a:solidFill>
            </a:endParaRPr>
          </a:p>
        </p:txBody>
      </p:sp>
      <p:sp>
        <p:nvSpPr>
          <p:cNvPr id="67592" name="Text Box 8"/>
          <p:cNvSpPr txBox="1">
            <a:spLocks noChangeArrowheads="1"/>
          </p:cNvSpPr>
          <p:nvPr/>
        </p:nvSpPr>
        <p:spPr bwMode="auto">
          <a:xfrm>
            <a:off x="609600" y="4268788"/>
            <a:ext cx="3886200" cy="457200"/>
          </a:xfrm>
          <a:prstGeom prst="rect">
            <a:avLst/>
          </a:prstGeom>
          <a:noFill/>
          <a:ln w="9525">
            <a:noFill/>
            <a:miter lim="800000"/>
            <a:headEnd/>
            <a:tailEnd/>
          </a:ln>
          <a:effectLst/>
        </p:spPr>
        <p:txBody>
          <a:bodyPr>
            <a:spAutoFit/>
          </a:bodyPr>
          <a:lstStyle/>
          <a:p>
            <a:pPr algn="l">
              <a:spcBef>
                <a:spcPct val="50000"/>
              </a:spcBef>
            </a:pPr>
            <a:r>
              <a:rPr lang="en-US" b="1">
                <a:solidFill>
                  <a:srgbClr val="006600"/>
                </a:solidFill>
                <a:latin typeface="Arial" pitchFamily="34" charset="0"/>
              </a:rPr>
              <a:t>Transmission Technique</a:t>
            </a:r>
            <a:endParaRPr lang="en-US">
              <a:solidFill>
                <a:srgbClr val="006600"/>
              </a:solidFill>
            </a:endParaRPr>
          </a:p>
        </p:txBody>
      </p:sp>
      <p:sp>
        <p:nvSpPr>
          <p:cNvPr id="67593" name="Text Box 9"/>
          <p:cNvSpPr txBox="1">
            <a:spLocks noChangeArrowheads="1"/>
          </p:cNvSpPr>
          <p:nvPr/>
        </p:nvSpPr>
        <p:spPr bwMode="auto">
          <a:xfrm>
            <a:off x="685800" y="5029200"/>
            <a:ext cx="3048000" cy="457200"/>
          </a:xfrm>
          <a:prstGeom prst="rect">
            <a:avLst/>
          </a:prstGeom>
          <a:noFill/>
          <a:ln w="9525">
            <a:noFill/>
            <a:miter lim="800000"/>
            <a:headEnd/>
            <a:tailEnd/>
          </a:ln>
          <a:effectLst/>
        </p:spPr>
        <p:txBody>
          <a:bodyPr>
            <a:spAutoFit/>
          </a:bodyPr>
          <a:lstStyle/>
          <a:p>
            <a:pPr algn="l">
              <a:spcBef>
                <a:spcPct val="50000"/>
              </a:spcBef>
            </a:pPr>
            <a:r>
              <a:rPr lang="en-US" b="1">
                <a:solidFill>
                  <a:srgbClr val="006600"/>
                </a:solidFill>
                <a:latin typeface="Arial" pitchFamily="34" charset="0"/>
              </a:rPr>
              <a:t>Access Protocol</a:t>
            </a:r>
            <a:endParaRPr lang="en-US">
              <a:solidFill>
                <a:srgbClr val="006600"/>
              </a:solidFill>
            </a:endParaRPr>
          </a:p>
        </p:txBody>
      </p:sp>
      <p:sp>
        <p:nvSpPr>
          <p:cNvPr id="67594" name="Text Box 10"/>
          <p:cNvSpPr txBox="1">
            <a:spLocks noChangeArrowheads="1"/>
          </p:cNvSpPr>
          <p:nvPr/>
        </p:nvSpPr>
        <p:spPr bwMode="auto">
          <a:xfrm>
            <a:off x="4495800" y="1752600"/>
            <a:ext cx="3810000" cy="457200"/>
          </a:xfrm>
          <a:prstGeom prst="rect">
            <a:avLst/>
          </a:prstGeom>
          <a:noFill/>
          <a:ln w="9525">
            <a:noFill/>
            <a:miter lim="800000"/>
            <a:headEnd/>
            <a:tailEnd/>
          </a:ln>
          <a:effectLst/>
        </p:spPr>
        <p:txBody>
          <a:bodyPr>
            <a:spAutoFit/>
          </a:bodyPr>
          <a:lstStyle/>
          <a:p>
            <a:pPr algn="l">
              <a:spcBef>
                <a:spcPct val="50000"/>
              </a:spcBef>
            </a:pPr>
            <a:r>
              <a:rPr lang="en-US" b="1">
                <a:solidFill>
                  <a:srgbClr val="A50021"/>
                </a:solidFill>
              </a:rPr>
              <a:t>1 Mbps (LS), 20Mbps (HS</a:t>
            </a:r>
            <a:r>
              <a:rPr lang="en-US" b="1">
                <a:solidFill>
                  <a:srgbClr val="66FFFF"/>
                </a:solidFill>
              </a:rPr>
              <a:t>)</a:t>
            </a:r>
            <a:endParaRPr lang="en-US">
              <a:solidFill>
                <a:srgbClr val="66FFFF"/>
              </a:solidFill>
            </a:endParaRPr>
          </a:p>
        </p:txBody>
      </p:sp>
      <p:sp>
        <p:nvSpPr>
          <p:cNvPr id="67595" name="Text Box 11"/>
          <p:cNvSpPr txBox="1">
            <a:spLocks noChangeArrowheads="1"/>
          </p:cNvSpPr>
          <p:nvPr/>
        </p:nvSpPr>
        <p:spPr bwMode="auto">
          <a:xfrm>
            <a:off x="685800" y="2362200"/>
            <a:ext cx="2590800" cy="457200"/>
          </a:xfrm>
          <a:prstGeom prst="rect">
            <a:avLst/>
          </a:prstGeom>
          <a:noFill/>
          <a:ln w="9525">
            <a:noFill/>
            <a:miter lim="800000"/>
            <a:headEnd/>
            <a:tailEnd/>
          </a:ln>
          <a:effectLst/>
        </p:spPr>
        <p:txBody>
          <a:bodyPr>
            <a:spAutoFit/>
          </a:bodyPr>
          <a:lstStyle/>
          <a:p>
            <a:pPr algn="l">
              <a:spcBef>
                <a:spcPct val="50000"/>
              </a:spcBef>
            </a:pPr>
            <a:r>
              <a:rPr lang="en-US" b="1">
                <a:solidFill>
                  <a:srgbClr val="006600"/>
                </a:solidFill>
                <a:latin typeface="Arial" pitchFamily="34" charset="0"/>
              </a:rPr>
              <a:t>Word Length</a:t>
            </a:r>
            <a:endParaRPr lang="en-US">
              <a:solidFill>
                <a:srgbClr val="006600"/>
              </a:solidFill>
            </a:endParaRPr>
          </a:p>
        </p:txBody>
      </p:sp>
      <p:sp>
        <p:nvSpPr>
          <p:cNvPr id="67596" name="Text Box 12"/>
          <p:cNvSpPr txBox="1">
            <a:spLocks noChangeArrowheads="1"/>
          </p:cNvSpPr>
          <p:nvPr/>
        </p:nvSpPr>
        <p:spPr bwMode="auto">
          <a:xfrm>
            <a:off x="4495800" y="2363788"/>
            <a:ext cx="1981200" cy="457200"/>
          </a:xfrm>
          <a:prstGeom prst="rect">
            <a:avLst/>
          </a:prstGeom>
          <a:noFill/>
          <a:ln w="9525">
            <a:noFill/>
            <a:miter lim="800000"/>
            <a:headEnd/>
            <a:tailEnd/>
          </a:ln>
          <a:effectLst/>
        </p:spPr>
        <p:txBody>
          <a:bodyPr>
            <a:spAutoFit/>
          </a:bodyPr>
          <a:lstStyle/>
          <a:p>
            <a:pPr algn="l">
              <a:spcBef>
                <a:spcPct val="50000"/>
              </a:spcBef>
            </a:pPr>
            <a:r>
              <a:rPr lang="en-US" b="1">
                <a:solidFill>
                  <a:srgbClr val="A50021"/>
                </a:solidFill>
              </a:rPr>
              <a:t>16 Bits</a:t>
            </a:r>
            <a:endParaRPr lang="en-US">
              <a:solidFill>
                <a:srgbClr val="A50021"/>
              </a:solidFill>
            </a:endParaRPr>
          </a:p>
        </p:txBody>
      </p:sp>
      <p:sp>
        <p:nvSpPr>
          <p:cNvPr id="67597" name="Text Box 13" descr="C:\My Documents\present\F-16UAE.jpg"/>
          <p:cNvSpPr txBox="1">
            <a:spLocks noChangeArrowheads="1"/>
          </p:cNvSpPr>
          <p:nvPr/>
        </p:nvSpPr>
        <p:spPr bwMode="auto">
          <a:xfrm>
            <a:off x="4572000" y="5715000"/>
            <a:ext cx="34290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67598" name="Text Box 14"/>
          <p:cNvSpPr txBox="1">
            <a:spLocks noChangeArrowheads="1"/>
          </p:cNvSpPr>
          <p:nvPr/>
        </p:nvSpPr>
        <p:spPr bwMode="auto">
          <a:xfrm>
            <a:off x="4419600" y="3048000"/>
            <a:ext cx="4343400" cy="457200"/>
          </a:xfrm>
          <a:prstGeom prst="rect">
            <a:avLst/>
          </a:prstGeom>
          <a:noFill/>
          <a:ln w="9525">
            <a:noFill/>
            <a:miter lim="800000"/>
            <a:headEnd/>
            <a:tailEnd/>
          </a:ln>
          <a:effectLst/>
        </p:spPr>
        <p:txBody>
          <a:bodyPr>
            <a:spAutoFit/>
          </a:bodyPr>
          <a:lstStyle/>
          <a:p>
            <a:pPr algn="l">
              <a:spcBef>
                <a:spcPct val="50000"/>
              </a:spcBef>
            </a:pPr>
            <a:r>
              <a:rPr lang="en-US" b="1">
                <a:solidFill>
                  <a:srgbClr val="FF0000"/>
                </a:solidFill>
              </a:rPr>
              <a:t> </a:t>
            </a:r>
            <a:r>
              <a:rPr lang="en-US" b="1">
                <a:solidFill>
                  <a:srgbClr val="A50021"/>
                </a:solidFill>
              </a:rPr>
              <a:t>32 Word(LS), 4096 Word (HS)</a:t>
            </a:r>
            <a:endParaRPr lang="en-US">
              <a:solidFill>
                <a:srgbClr val="A50021"/>
              </a:solidFill>
            </a:endParaRPr>
          </a:p>
        </p:txBody>
      </p:sp>
      <p:sp>
        <p:nvSpPr>
          <p:cNvPr id="67599" name="Text Box 15"/>
          <p:cNvSpPr txBox="1">
            <a:spLocks noChangeArrowheads="1"/>
          </p:cNvSpPr>
          <p:nvPr/>
        </p:nvSpPr>
        <p:spPr bwMode="auto">
          <a:xfrm>
            <a:off x="4495800" y="3614738"/>
            <a:ext cx="3962400" cy="457200"/>
          </a:xfrm>
          <a:prstGeom prst="rect">
            <a:avLst/>
          </a:prstGeom>
          <a:noFill/>
          <a:ln w="9525">
            <a:noFill/>
            <a:miter lim="800000"/>
            <a:headEnd/>
            <a:tailEnd/>
          </a:ln>
          <a:effectLst/>
        </p:spPr>
        <p:txBody>
          <a:bodyPr>
            <a:spAutoFit/>
          </a:bodyPr>
          <a:lstStyle/>
          <a:p>
            <a:pPr algn="l">
              <a:spcBef>
                <a:spcPct val="50000"/>
              </a:spcBef>
            </a:pPr>
            <a:r>
              <a:rPr lang="en-US" b="1">
                <a:solidFill>
                  <a:srgbClr val="A50021"/>
                </a:solidFill>
              </a:rPr>
              <a:t>32</a:t>
            </a:r>
          </a:p>
        </p:txBody>
      </p:sp>
      <p:sp>
        <p:nvSpPr>
          <p:cNvPr id="67600" name="Text Box 16"/>
          <p:cNvSpPr txBox="1">
            <a:spLocks noChangeArrowheads="1"/>
          </p:cNvSpPr>
          <p:nvPr/>
        </p:nvSpPr>
        <p:spPr bwMode="auto">
          <a:xfrm>
            <a:off x="4495800" y="4268788"/>
            <a:ext cx="3886200" cy="457200"/>
          </a:xfrm>
          <a:prstGeom prst="rect">
            <a:avLst/>
          </a:prstGeom>
          <a:noFill/>
          <a:ln w="9525">
            <a:noFill/>
            <a:miter lim="800000"/>
            <a:headEnd/>
            <a:tailEnd/>
          </a:ln>
          <a:effectLst/>
        </p:spPr>
        <p:txBody>
          <a:bodyPr>
            <a:spAutoFit/>
          </a:bodyPr>
          <a:lstStyle/>
          <a:p>
            <a:pPr algn="l">
              <a:spcBef>
                <a:spcPct val="50000"/>
              </a:spcBef>
            </a:pPr>
            <a:r>
              <a:rPr lang="en-US" b="1">
                <a:solidFill>
                  <a:srgbClr val="A50021"/>
                </a:solidFill>
                <a:latin typeface="Arial" pitchFamily="34" charset="0"/>
              </a:rPr>
              <a:t>Half - Duplex</a:t>
            </a:r>
            <a:endParaRPr lang="en-US">
              <a:solidFill>
                <a:srgbClr val="A50021"/>
              </a:solidFill>
            </a:endParaRPr>
          </a:p>
        </p:txBody>
      </p:sp>
      <p:sp>
        <p:nvSpPr>
          <p:cNvPr id="67601" name="Text Box 17" descr="C:\My Documents\present\F-16UAE.jpg"/>
          <p:cNvSpPr txBox="1">
            <a:spLocks noChangeArrowheads="1"/>
          </p:cNvSpPr>
          <p:nvPr/>
        </p:nvSpPr>
        <p:spPr bwMode="auto">
          <a:xfrm>
            <a:off x="3657600" y="5029200"/>
            <a:ext cx="4876800" cy="457200"/>
          </a:xfrm>
          <a:prstGeom prst="rect">
            <a:avLst/>
          </a:prstGeom>
          <a:noFill/>
          <a:ln w="9525">
            <a:noFill/>
            <a:miter lim="800000"/>
            <a:headEnd/>
            <a:tailEnd/>
          </a:ln>
          <a:effectLst/>
        </p:spPr>
        <p:txBody>
          <a:bodyPr>
            <a:spAutoFit/>
          </a:bodyPr>
          <a:lstStyle/>
          <a:p>
            <a:pPr>
              <a:spcBef>
                <a:spcPct val="50000"/>
              </a:spcBef>
            </a:pPr>
            <a:r>
              <a:rPr lang="en-US" b="1">
                <a:solidFill>
                  <a:srgbClr val="A50021"/>
                </a:solidFill>
                <a:latin typeface="Arial" pitchFamily="34" charset="0"/>
              </a:rPr>
              <a:t>Command /Response </a:t>
            </a:r>
          </a:p>
        </p:txBody>
      </p:sp>
    </p:spTree>
  </p:cSld>
  <p:clrMapOvr>
    <a:masterClrMapping/>
  </p:clrMapOvr>
  <p:transition spd="slow">
    <p:split orient="vert"/>
  </p:transition>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Text Box 1026"/>
          <p:cNvSpPr txBox="1">
            <a:spLocks noChangeArrowheads="1"/>
          </p:cNvSpPr>
          <p:nvPr/>
        </p:nvSpPr>
        <p:spPr bwMode="auto">
          <a:xfrm>
            <a:off x="228600" y="1458913"/>
            <a:ext cx="8534400" cy="4789487"/>
          </a:xfrm>
          <a:prstGeom prst="rect">
            <a:avLst/>
          </a:prstGeom>
          <a:noFill/>
          <a:ln w="9525">
            <a:noFill/>
            <a:miter lim="800000"/>
            <a:headEnd/>
            <a:tailEnd/>
          </a:ln>
          <a:effectLst/>
        </p:spPr>
        <p:txBody>
          <a:bodyPr>
            <a:spAutoFit/>
          </a:bodyPr>
          <a:lstStyle/>
          <a:p>
            <a:pPr algn="l">
              <a:spcBef>
                <a:spcPct val="0"/>
              </a:spcBef>
              <a:buFontTx/>
              <a:buChar char="•"/>
            </a:pPr>
            <a:r>
              <a:rPr lang="en-US" sz="2800" b="1">
                <a:solidFill>
                  <a:srgbClr val="008000"/>
                </a:solidFill>
                <a:latin typeface="Tahoma" pitchFamily="34" charset="0"/>
              </a:rPr>
              <a:t>  </a:t>
            </a:r>
            <a:r>
              <a:rPr lang="en-US" sz="2800" b="1">
                <a:solidFill>
                  <a:srgbClr val="006600"/>
                </a:solidFill>
                <a:latin typeface="Tahoma" pitchFamily="34" charset="0"/>
              </a:rPr>
              <a:t>MIL-STD-1773 is same as the 1553B with  </a:t>
            </a:r>
          </a:p>
          <a:p>
            <a:pPr algn="l">
              <a:spcBef>
                <a:spcPct val="0"/>
              </a:spcBef>
              <a:buFont typeface="Wingdings" pitchFamily="2" charset="2"/>
              <a:buNone/>
            </a:pPr>
            <a:r>
              <a:rPr lang="en-US" sz="2800" b="1">
                <a:solidFill>
                  <a:srgbClr val="006600"/>
                </a:solidFill>
                <a:latin typeface="Tahoma" pitchFamily="34" charset="0"/>
              </a:rPr>
              <a:t>    Fiber-Optic Media</a:t>
            </a:r>
          </a:p>
          <a:p>
            <a:pPr algn="l">
              <a:spcBef>
                <a:spcPct val="0"/>
              </a:spcBef>
              <a:buFont typeface="Wingdings" pitchFamily="2" charset="2"/>
              <a:buChar char="§"/>
            </a:pPr>
            <a:endParaRPr lang="en-US" sz="2800" b="1">
              <a:solidFill>
                <a:srgbClr val="006600"/>
              </a:solidFill>
              <a:latin typeface="Tahoma" pitchFamily="34" charset="0"/>
            </a:endParaRPr>
          </a:p>
          <a:p>
            <a:pPr algn="l">
              <a:spcBef>
                <a:spcPct val="0"/>
              </a:spcBef>
              <a:buFont typeface="Wingdings" pitchFamily="2" charset="2"/>
              <a:buChar char="§"/>
            </a:pPr>
            <a:r>
              <a:rPr lang="en-US" sz="2800" b="1">
                <a:solidFill>
                  <a:srgbClr val="0000FF"/>
                </a:solidFill>
                <a:latin typeface="Tahoma" pitchFamily="34" charset="0"/>
              </a:rPr>
              <a:t>  STANAG 3910 operates under the control of  </a:t>
            </a:r>
          </a:p>
          <a:p>
            <a:pPr algn="l">
              <a:spcBef>
                <a:spcPct val="0"/>
              </a:spcBef>
              <a:buFont typeface="Wingdings" pitchFamily="2" charset="2"/>
              <a:buNone/>
            </a:pPr>
            <a:r>
              <a:rPr lang="en-US" sz="2800" b="1">
                <a:solidFill>
                  <a:srgbClr val="0000FF"/>
                </a:solidFill>
                <a:latin typeface="Tahoma" pitchFamily="34" charset="0"/>
              </a:rPr>
              <a:t>    STANAG 3838 (1553)</a:t>
            </a:r>
          </a:p>
          <a:p>
            <a:pPr algn="l">
              <a:spcBef>
                <a:spcPct val="0"/>
              </a:spcBef>
              <a:buFont typeface="Wingdings" pitchFamily="2" charset="2"/>
              <a:buChar char="§"/>
            </a:pPr>
            <a:endParaRPr lang="en-US" sz="2800" b="1">
              <a:solidFill>
                <a:srgbClr val="0000FF"/>
              </a:solidFill>
              <a:latin typeface="Tahoma" pitchFamily="34" charset="0"/>
            </a:endParaRPr>
          </a:p>
          <a:p>
            <a:pPr algn="l">
              <a:spcBef>
                <a:spcPct val="0"/>
              </a:spcBef>
              <a:buFont typeface="Wingdings" pitchFamily="2" charset="2"/>
              <a:buChar char="§"/>
            </a:pPr>
            <a:r>
              <a:rPr lang="en-US" sz="2800" b="1">
                <a:solidFill>
                  <a:srgbClr val="008000"/>
                </a:solidFill>
                <a:latin typeface="Tahoma" pitchFamily="34" charset="0"/>
              </a:rPr>
              <a:t>  </a:t>
            </a:r>
            <a:r>
              <a:rPr lang="en-US" sz="2800" b="1">
                <a:solidFill>
                  <a:srgbClr val="006600"/>
                </a:solidFill>
                <a:latin typeface="Tahoma" pitchFamily="34" charset="0"/>
              </a:rPr>
              <a:t>The data rate in 1773 is 1Mbps</a:t>
            </a:r>
          </a:p>
          <a:p>
            <a:pPr algn="l">
              <a:spcBef>
                <a:spcPct val="0"/>
              </a:spcBef>
              <a:buFont typeface="Wingdings" pitchFamily="2" charset="2"/>
              <a:buChar char="§"/>
            </a:pPr>
            <a:endParaRPr lang="en-US" sz="2800" b="1">
              <a:solidFill>
                <a:srgbClr val="006600"/>
              </a:solidFill>
              <a:latin typeface="Tahoma" pitchFamily="34" charset="0"/>
            </a:endParaRPr>
          </a:p>
          <a:p>
            <a:pPr algn="l">
              <a:spcBef>
                <a:spcPct val="0"/>
              </a:spcBef>
              <a:buFont typeface="Wingdings" pitchFamily="2" charset="2"/>
              <a:buChar char="§"/>
            </a:pPr>
            <a:r>
              <a:rPr lang="en-US" sz="2800" b="1">
                <a:solidFill>
                  <a:srgbClr val="FF3300"/>
                </a:solidFill>
                <a:latin typeface="Tahoma" pitchFamily="34" charset="0"/>
              </a:rPr>
              <a:t>  </a:t>
            </a:r>
            <a:r>
              <a:rPr lang="en-US" sz="2800" b="1">
                <a:solidFill>
                  <a:srgbClr val="006600"/>
                </a:solidFill>
                <a:latin typeface="Tahoma" pitchFamily="34" charset="0"/>
              </a:rPr>
              <a:t>The STANAG 3910 has 2 data rates</a:t>
            </a:r>
          </a:p>
          <a:p>
            <a:pPr lvl="1" algn="l">
              <a:spcBef>
                <a:spcPct val="0"/>
              </a:spcBef>
              <a:buFont typeface="Wingdings" pitchFamily="2" charset="2"/>
              <a:buChar char="§"/>
            </a:pPr>
            <a:r>
              <a:rPr lang="en-US" sz="2800" b="1">
                <a:solidFill>
                  <a:srgbClr val="0000FF"/>
                </a:solidFill>
                <a:latin typeface="Tahoma" pitchFamily="34" charset="0"/>
              </a:rPr>
              <a:t> 1 Mbps in 3838</a:t>
            </a:r>
          </a:p>
          <a:p>
            <a:pPr lvl="1" algn="l">
              <a:spcBef>
                <a:spcPct val="0"/>
              </a:spcBef>
              <a:buFont typeface="Wingdings" pitchFamily="2" charset="2"/>
              <a:buChar char="§"/>
            </a:pPr>
            <a:r>
              <a:rPr lang="en-US" sz="2800" b="1">
                <a:solidFill>
                  <a:srgbClr val="0000FF"/>
                </a:solidFill>
                <a:latin typeface="Tahoma" pitchFamily="34" charset="0"/>
              </a:rPr>
              <a:t> 20 Mbps in Optical bus</a:t>
            </a:r>
            <a:endParaRPr lang="en-US" sz="3200" b="1">
              <a:solidFill>
                <a:srgbClr val="0000FF"/>
              </a:solidFill>
            </a:endParaRPr>
          </a:p>
        </p:txBody>
      </p:sp>
      <p:sp>
        <p:nvSpPr>
          <p:cNvPr id="86020" name="WordArt 1028"/>
          <p:cNvSpPr>
            <a:spLocks noChangeArrowheads="1" noChangeShapeType="1" noTextEdit="1"/>
          </p:cNvSpPr>
          <p:nvPr/>
        </p:nvSpPr>
        <p:spPr bwMode="auto">
          <a:xfrm>
            <a:off x="2152650" y="381000"/>
            <a:ext cx="5010150" cy="990600"/>
          </a:xfrm>
          <a:prstGeom prst="rect">
            <a:avLst/>
          </a:prstGeom>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sp3d>
          </a:bodyPr>
          <a:lstStyle/>
          <a:p>
            <a:r>
              <a:rPr lang="en-US" sz="3200" b="1" kern="10">
                <a:ln w="9525">
                  <a:round/>
                  <a:headEnd type="none" w="sm" len="sm"/>
                  <a:tailEnd type="none" w="sm" len="sm"/>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Narrow"/>
              </a:rPr>
              <a:t>COMPARISON BETWEEN</a:t>
            </a:r>
          </a:p>
          <a:p>
            <a:r>
              <a:rPr lang="en-US" sz="3200" b="1" kern="10">
                <a:ln w="9525">
                  <a:round/>
                  <a:headEnd type="none" w="sm" len="sm"/>
                  <a:tailEnd type="none" w="sm" len="sm"/>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Narrow"/>
              </a:rPr>
              <a:t>MIL-STD-1773 and STANG 3910</a:t>
            </a:r>
          </a:p>
        </p:txBody>
      </p:sp>
    </p:spTree>
  </p:cSld>
  <p:clrMapOvr>
    <a:masterClrMapping/>
  </p:clrMapOvr>
  <p:transition spd="slow">
    <p:split orient="vert"/>
  </p:transition>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9" name="WordArt 7"/>
          <p:cNvSpPr>
            <a:spLocks noChangeArrowheads="1" noChangeShapeType="1" noTextEdit="1"/>
          </p:cNvSpPr>
          <p:nvPr/>
        </p:nvSpPr>
        <p:spPr bwMode="auto">
          <a:xfrm>
            <a:off x="2667000" y="2971800"/>
            <a:ext cx="3557588" cy="947738"/>
          </a:xfrm>
          <a:prstGeom prst="rect">
            <a:avLst/>
          </a:prstGeom>
        </p:spPr>
        <p:txBody>
          <a:bodyPr wrap="none" fromWordArt="1">
            <a:prstTxWarp prst="textSlantUp">
              <a:avLst>
                <a:gd name="adj" fmla="val 0"/>
              </a:avLst>
            </a:prstTxWarp>
          </a:bodyPr>
          <a:lstStyle/>
          <a:p>
            <a:r>
              <a:rPr lang="en-US" sz="3600" kern="10">
                <a:ln w="9525">
                  <a:solidFill>
                    <a:srgbClr val="CC99FF"/>
                  </a:solidFill>
                  <a:round/>
                  <a:headEnd type="none" w="sm" len="sm"/>
                  <a:tailEnd type="none" w="sm" len="sm"/>
                </a:ln>
                <a:gradFill rotWithShape="0">
                  <a:gsLst>
                    <a:gs pos="0">
                      <a:srgbClr val="6600CC"/>
                    </a:gs>
                    <a:gs pos="100000">
                      <a:srgbClr val="CC00CC"/>
                    </a:gs>
                  </a:gsLst>
                  <a:lin ang="5400000" scaled="1"/>
                </a:gradFill>
                <a:effectLst>
                  <a:outerShdw dist="53882" dir="2700000" algn="ctr" rotWithShape="0">
                    <a:srgbClr val="9999FF"/>
                  </a:outerShdw>
                </a:effectLst>
                <a:latin typeface="Impact"/>
              </a:rPr>
              <a:t>CAN BUS</a:t>
            </a:r>
          </a:p>
        </p:txBody>
      </p:sp>
    </p:spTree>
  </p:cSld>
  <p:clrMapOvr>
    <a:masterClrMapping/>
  </p:clrMapOvr>
  <p:transition spd="slow">
    <p:split orient="vert"/>
  </p:transition>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9" name="Text Box 3"/>
          <p:cNvSpPr txBox="1">
            <a:spLocks noChangeArrowheads="1"/>
          </p:cNvSpPr>
          <p:nvPr/>
        </p:nvSpPr>
        <p:spPr bwMode="auto">
          <a:xfrm>
            <a:off x="304800" y="685800"/>
            <a:ext cx="9850438" cy="5568950"/>
          </a:xfrm>
          <a:prstGeom prst="rect">
            <a:avLst/>
          </a:prstGeom>
          <a:noFill/>
          <a:ln w="9525">
            <a:noFill/>
            <a:miter lim="800000"/>
            <a:headEnd/>
            <a:tailEnd/>
          </a:ln>
          <a:effectLst/>
        </p:spPr>
        <p:txBody>
          <a:bodyPr>
            <a:spAutoFit/>
          </a:bodyPr>
          <a:lstStyle/>
          <a:p>
            <a:pPr algn="l">
              <a:spcBef>
                <a:spcPct val="0"/>
              </a:spcBef>
              <a:buFontTx/>
              <a:buBlip>
                <a:blip r:embed="rId2"/>
              </a:buBlip>
              <a:tabLst>
                <a:tab pos="5829300" algn="l"/>
              </a:tabLst>
            </a:pPr>
            <a:r>
              <a:rPr lang="en-US">
                <a:solidFill>
                  <a:schemeClr val="accent2"/>
                </a:solidFill>
                <a:latin typeface="Arial Black" pitchFamily="34" charset="0"/>
              </a:rPr>
              <a:t> </a:t>
            </a:r>
            <a:r>
              <a:rPr lang="en-US">
                <a:solidFill>
                  <a:srgbClr val="0000FF"/>
                </a:solidFill>
                <a:latin typeface="Arial Black" pitchFamily="34" charset="0"/>
              </a:rPr>
              <a:t>Controller Area Network (CAN) is the network </a:t>
            </a:r>
          </a:p>
          <a:p>
            <a:pPr algn="l">
              <a:spcBef>
                <a:spcPct val="0"/>
              </a:spcBef>
              <a:tabLst>
                <a:tab pos="5829300" algn="l"/>
              </a:tabLst>
            </a:pPr>
            <a:r>
              <a:rPr lang="en-US">
                <a:solidFill>
                  <a:srgbClr val="0000FF"/>
                </a:solidFill>
                <a:latin typeface="Arial Black" pitchFamily="34" charset="0"/>
              </a:rPr>
              <a:t>   Established among microcontrollers</a:t>
            </a:r>
            <a:r>
              <a:rPr lang="en-US">
                <a:solidFill>
                  <a:srgbClr val="66FFFF"/>
                </a:solidFill>
                <a:latin typeface="Arial Black" pitchFamily="34" charset="0"/>
              </a:rPr>
              <a:t>.</a:t>
            </a:r>
          </a:p>
          <a:p>
            <a:pPr algn="l">
              <a:spcBef>
                <a:spcPct val="0"/>
              </a:spcBef>
              <a:tabLst>
                <a:tab pos="5829300" algn="l"/>
              </a:tabLst>
            </a:pPr>
            <a:endParaRPr lang="en-US">
              <a:solidFill>
                <a:srgbClr val="66FFFF"/>
              </a:solidFill>
              <a:latin typeface="Arial Black" pitchFamily="34" charset="0"/>
            </a:endParaRPr>
          </a:p>
          <a:p>
            <a:pPr algn="l">
              <a:spcBef>
                <a:spcPct val="0"/>
              </a:spcBef>
              <a:buFontTx/>
              <a:buBlip>
                <a:blip r:embed="rId2"/>
              </a:buBlip>
              <a:tabLst>
                <a:tab pos="5829300" algn="l"/>
              </a:tabLst>
            </a:pPr>
            <a:r>
              <a:rPr lang="en-US">
                <a:solidFill>
                  <a:srgbClr val="006600"/>
                </a:solidFill>
                <a:latin typeface="Arial Black" pitchFamily="34" charset="0"/>
              </a:rPr>
              <a:t> CSMA/CA Protocol</a:t>
            </a:r>
          </a:p>
          <a:p>
            <a:pPr algn="l">
              <a:spcBef>
                <a:spcPct val="0"/>
              </a:spcBef>
              <a:buFontTx/>
              <a:buBlip>
                <a:blip r:embed="rId2"/>
              </a:buBlip>
              <a:tabLst>
                <a:tab pos="5829300" algn="l"/>
              </a:tabLst>
            </a:pPr>
            <a:endParaRPr lang="en-US">
              <a:solidFill>
                <a:srgbClr val="006600"/>
              </a:solidFill>
              <a:latin typeface="Arial Black" pitchFamily="34" charset="0"/>
            </a:endParaRPr>
          </a:p>
          <a:p>
            <a:pPr algn="l">
              <a:spcBef>
                <a:spcPct val="0"/>
              </a:spcBef>
              <a:buFontTx/>
              <a:buBlip>
                <a:blip r:embed="rId2"/>
              </a:buBlip>
              <a:tabLst>
                <a:tab pos="5829300" algn="l"/>
              </a:tabLst>
            </a:pPr>
            <a:r>
              <a:rPr lang="en-US">
                <a:solidFill>
                  <a:schemeClr val="accent2"/>
                </a:solidFill>
                <a:latin typeface="Arial Black" pitchFamily="34" charset="0"/>
              </a:rPr>
              <a:t> </a:t>
            </a:r>
            <a:r>
              <a:rPr lang="en-US">
                <a:solidFill>
                  <a:srgbClr val="0000FF"/>
                </a:solidFill>
                <a:latin typeface="Arial Black" pitchFamily="34" charset="0"/>
              </a:rPr>
              <a:t>Two wire high speed network system which was </a:t>
            </a:r>
          </a:p>
          <a:p>
            <a:pPr algn="l">
              <a:spcBef>
                <a:spcPct val="0"/>
              </a:spcBef>
              <a:tabLst>
                <a:tab pos="5829300" algn="l"/>
              </a:tabLst>
            </a:pPr>
            <a:r>
              <a:rPr lang="en-US">
                <a:solidFill>
                  <a:srgbClr val="0000FF"/>
                </a:solidFill>
                <a:latin typeface="Arial Black" pitchFamily="34" charset="0"/>
              </a:rPr>
              <a:t>   firstly Established to overcome the problems </a:t>
            </a:r>
          </a:p>
          <a:p>
            <a:pPr algn="l">
              <a:spcBef>
                <a:spcPct val="0"/>
              </a:spcBef>
              <a:tabLst>
                <a:tab pos="5829300" algn="l"/>
              </a:tabLst>
            </a:pPr>
            <a:r>
              <a:rPr lang="en-US">
                <a:solidFill>
                  <a:srgbClr val="0000FF"/>
                </a:solidFill>
                <a:latin typeface="Arial Black" pitchFamily="34" charset="0"/>
              </a:rPr>
              <a:t>  (wire harness,Communication) faced in </a:t>
            </a:r>
          </a:p>
          <a:p>
            <a:pPr algn="l">
              <a:spcBef>
                <a:spcPct val="0"/>
              </a:spcBef>
              <a:tabLst>
                <a:tab pos="5829300" algn="l"/>
              </a:tabLst>
            </a:pPr>
            <a:r>
              <a:rPr lang="en-US">
                <a:solidFill>
                  <a:srgbClr val="0000FF"/>
                </a:solidFill>
                <a:latin typeface="Arial Black" pitchFamily="34" charset="0"/>
              </a:rPr>
              <a:t>   automobiles.</a:t>
            </a:r>
          </a:p>
          <a:p>
            <a:pPr algn="l">
              <a:spcBef>
                <a:spcPct val="0"/>
              </a:spcBef>
              <a:buFontTx/>
              <a:buBlip>
                <a:blip r:embed="rId2"/>
              </a:buBlip>
              <a:tabLst>
                <a:tab pos="5829300" algn="l"/>
              </a:tabLst>
            </a:pPr>
            <a:endParaRPr lang="en-US">
              <a:solidFill>
                <a:srgbClr val="0000FF"/>
              </a:solidFill>
              <a:latin typeface="Arial Black" pitchFamily="34" charset="0"/>
            </a:endParaRPr>
          </a:p>
          <a:p>
            <a:pPr algn="l">
              <a:spcBef>
                <a:spcPct val="0"/>
              </a:spcBef>
              <a:buFontTx/>
              <a:buBlip>
                <a:blip r:embed="rId2"/>
              </a:buBlip>
              <a:tabLst>
                <a:tab pos="5829300" algn="l"/>
              </a:tabLst>
            </a:pPr>
            <a:r>
              <a:rPr lang="en-US">
                <a:solidFill>
                  <a:srgbClr val="006600"/>
                </a:solidFill>
                <a:latin typeface="Arial Black" pitchFamily="34" charset="0"/>
              </a:rPr>
              <a:t> Linked up to 2032 devices(assuming one node</a:t>
            </a:r>
          </a:p>
          <a:p>
            <a:pPr algn="l">
              <a:spcBef>
                <a:spcPct val="0"/>
              </a:spcBef>
              <a:tabLst>
                <a:tab pos="5829300" algn="l"/>
              </a:tabLst>
            </a:pPr>
            <a:r>
              <a:rPr lang="en-US">
                <a:solidFill>
                  <a:srgbClr val="006600"/>
                </a:solidFill>
                <a:latin typeface="Arial Black" pitchFamily="34" charset="0"/>
              </a:rPr>
              <a:t>   with one identifier) on a single network.</a:t>
            </a:r>
          </a:p>
          <a:p>
            <a:pPr algn="l">
              <a:spcBef>
                <a:spcPct val="0"/>
              </a:spcBef>
              <a:buFontTx/>
              <a:buBlip>
                <a:blip r:embed="rId2"/>
              </a:buBlip>
              <a:tabLst>
                <a:tab pos="5829300" algn="l"/>
              </a:tabLst>
            </a:pPr>
            <a:endParaRPr lang="en-US">
              <a:solidFill>
                <a:srgbClr val="006600"/>
              </a:solidFill>
              <a:latin typeface="Arial Black" pitchFamily="34" charset="0"/>
            </a:endParaRPr>
          </a:p>
          <a:p>
            <a:pPr algn="l">
              <a:spcBef>
                <a:spcPct val="0"/>
              </a:spcBef>
              <a:buFontTx/>
              <a:buBlip>
                <a:blip r:embed="rId2"/>
              </a:buBlip>
              <a:tabLst>
                <a:tab pos="5829300" algn="l"/>
              </a:tabLst>
            </a:pPr>
            <a:r>
              <a:rPr lang="en-US">
                <a:solidFill>
                  <a:schemeClr val="accent1"/>
                </a:solidFill>
                <a:latin typeface="Arial Black" pitchFamily="34" charset="0"/>
              </a:rPr>
              <a:t> </a:t>
            </a:r>
            <a:r>
              <a:rPr lang="en-US">
                <a:solidFill>
                  <a:srgbClr val="0000FF"/>
                </a:solidFill>
                <a:latin typeface="Arial Black" pitchFamily="34" charset="0"/>
              </a:rPr>
              <a:t>CAN offers high speed communication up to </a:t>
            </a:r>
          </a:p>
          <a:p>
            <a:pPr algn="l">
              <a:spcBef>
                <a:spcPct val="0"/>
              </a:spcBef>
              <a:tabLst>
                <a:tab pos="5829300" algn="l"/>
              </a:tabLst>
            </a:pPr>
            <a:r>
              <a:rPr lang="en-US">
                <a:solidFill>
                  <a:srgbClr val="0000FF"/>
                </a:solidFill>
                <a:latin typeface="Arial Black" pitchFamily="34" charset="0"/>
              </a:rPr>
              <a:t>   1Mbps, thus allowing real time control</a:t>
            </a:r>
            <a:r>
              <a:rPr lang="en-US">
                <a:solidFill>
                  <a:srgbClr val="66FFFF"/>
                </a:solidFill>
                <a:latin typeface="Arial Black" pitchFamily="34" charset="0"/>
              </a:rPr>
              <a:t>.</a:t>
            </a:r>
          </a:p>
        </p:txBody>
      </p:sp>
    </p:spTree>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7458" name="Text Box 1026"/>
          <p:cNvSpPr txBox="1">
            <a:spLocks noChangeArrowheads="1"/>
          </p:cNvSpPr>
          <p:nvPr/>
        </p:nvSpPr>
        <p:spPr bwMode="auto">
          <a:xfrm>
            <a:off x="1600200" y="304800"/>
            <a:ext cx="5943600" cy="396875"/>
          </a:xfrm>
          <a:prstGeom prst="rect">
            <a:avLst/>
          </a:prstGeom>
          <a:noFill/>
          <a:ln w="9525">
            <a:noFill/>
            <a:miter lim="800000"/>
            <a:headEnd/>
            <a:tailEnd/>
          </a:ln>
          <a:effectLst/>
        </p:spPr>
        <p:txBody>
          <a:bodyPr>
            <a:spAutoFit/>
          </a:bodyPr>
          <a:lstStyle/>
          <a:p>
            <a:pPr>
              <a:spcBef>
                <a:spcPct val="50000"/>
              </a:spcBef>
            </a:pPr>
            <a:r>
              <a:rPr lang="en-US" sz="2000" b="1" u="sng">
                <a:solidFill>
                  <a:srgbClr val="F45544"/>
                </a:solidFill>
                <a:latin typeface="Arial" pitchFamily="34" charset="0"/>
              </a:rPr>
              <a:t>FGA</a:t>
            </a:r>
            <a:r>
              <a:rPr lang="en-US" sz="2000" b="1" u="sng">
                <a:solidFill>
                  <a:srgbClr val="3366FF"/>
                </a:solidFill>
                <a:latin typeface="Arial" pitchFamily="34" charset="0"/>
              </a:rPr>
              <a:t> - CENTRALIZED ARCHITECTURE</a:t>
            </a:r>
          </a:p>
        </p:txBody>
      </p:sp>
      <p:sp>
        <p:nvSpPr>
          <p:cNvPr id="147459" name="Text Box 1027"/>
          <p:cNvSpPr txBox="1">
            <a:spLocks noChangeArrowheads="1"/>
          </p:cNvSpPr>
          <p:nvPr/>
        </p:nvSpPr>
        <p:spPr bwMode="auto">
          <a:xfrm>
            <a:off x="457200" y="4191000"/>
            <a:ext cx="8382000" cy="1130300"/>
          </a:xfrm>
          <a:prstGeom prst="rect">
            <a:avLst/>
          </a:prstGeom>
          <a:noFill/>
          <a:ln w="9525">
            <a:noFill/>
            <a:miter lim="800000"/>
            <a:headEnd/>
            <a:tailEnd/>
          </a:ln>
          <a:effectLst/>
        </p:spPr>
        <p:txBody>
          <a:bodyPr>
            <a:spAutoFit/>
          </a:bodyPr>
          <a:lstStyle/>
          <a:p>
            <a:pPr algn="just">
              <a:lnSpc>
                <a:spcPct val="80000"/>
              </a:lnSpc>
              <a:spcBef>
                <a:spcPct val="50000"/>
              </a:spcBef>
              <a:buFontTx/>
              <a:buChar char="•"/>
            </a:pPr>
            <a:r>
              <a:rPr lang="en-US" sz="2000" b="1">
                <a:solidFill>
                  <a:srgbClr val="008000"/>
                </a:solidFill>
                <a:latin typeface="Arial" pitchFamily="34" charset="0"/>
              </a:rPr>
              <a:t> Signal conditioning and computation take place in one or more</a:t>
            </a:r>
          </a:p>
          <a:p>
            <a:pPr algn="just">
              <a:lnSpc>
                <a:spcPct val="80000"/>
              </a:lnSpc>
              <a:spcBef>
                <a:spcPct val="50000"/>
              </a:spcBef>
            </a:pPr>
            <a:r>
              <a:rPr lang="en-US" sz="2000" b="1">
                <a:solidFill>
                  <a:srgbClr val="008000"/>
                </a:solidFill>
                <a:latin typeface="Arial" pitchFamily="34" charset="0"/>
              </a:rPr>
              <a:t>  computers in a LRU located in an avionics bay , with signals</a:t>
            </a:r>
          </a:p>
          <a:p>
            <a:pPr algn="just">
              <a:lnSpc>
                <a:spcPct val="80000"/>
              </a:lnSpc>
              <a:spcBef>
                <a:spcPct val="50000"/>
              </a:spcBef>
            </a:pPr>
            <a:r>
              <a:rPr lang="en-US" sz="2000" b="1">
                <a:solidFill>
                  <a:srgbClr val="008000"/>
                </a:solidFill>
                <a:latin typeface="Arial" pitchFamily="34" charset="0"/>
              </a:rPr>
              <a:t>  transmitted over one way data bus</a:t>
            </a:r>
          </a:p>
        </p:txBody>
      </p:sp>
      <p:sp>
        <p:nvSpPr>
          <p:cNvPr id="147460" name="Text Box 1028"/>
          <p:cNvSpPr txBox="1">
            <a:spLocks noChangeArrowheads="1"/>
          </p:cNvSpPr>
          <p:nvPr/>
        </p:nvSpPr>
        <p:spPr bwMode="auto">
          <a:xfrm>
            <a:off x="457200" y="914400"/>
            <a:ext cx="8305800" cy="733425"/>
          </a:xfrm>
          <a:prstGeom prst="rect">
            <a:avLst/>
          </a:prstGeom>
          <a:noFill/>
          <a:ln w="9525">
            <a:noFill/>
            <a:miter lim="800000"/>
            <a:headEnd/>
            <a:tailEnd/>
          </a:ln>
          <a:effectLst/>
        </p:spPr>
        <p:txBody>
          <a:bodyPr>
            <a:spAutoFit/>
          </a:bodyPr>
          <a:lstStyle/>
          <a:p>
            <a:pPr algn="l">
              <a:lnSpc>
                <a:spcPct val="80000"/>
              </a:lnSpc>
              <a:spcBef>
                <a:spcPct val="50000"/>
              </a:spcBef>
              <a:buFontTx/>
              <a:buChar char="•"/>
            </a:pPr>
            <a:r>
              <a:rPr lang="en-US" sz="2000" b="1">
                <a:solidFill>
                  <a:srgbClr val="CC3300"/>
                </a:solidFill>
                <a:latin typeface="Arial" pitchFamily="34" charset="0"/>
              </a:rPr>
              <a:t> As the digital technology evolved,a central computer was added</a:t>
            </a:r>
          </a:p>
          <a:p>
            <a:pPr algn="l">
              <a:lnSpc>
                <a:spcPct val="80000"/>
              </a:lnSpc>
              <a:spcBef>
                <a:spcPct val="50000"/>
              </a:spcBef>
            </a:pPr>
            <a:r>
              <a:rPr lang="en-US" sz="2000" b="1">
                <a:solidFill>
                  <a:srgbClr val="CC3300"/>
                </a:solidFill>
                <a:latin typeface="Arial" pitchFamily="34" charset="0"/>
              </a:rPr>
              <a:t>  to integrate the information from the sensors and subsystems</a:t>
            </a:r>
          </a:p>
        </p:txBody>
      </p:sp>
      <p:sp>
        <p:nvSpPr>
          <p:cNvPr id="147461" name="Text Box 1029"/>
          <p:cNvSpPr txBox="1">
            <a:spLocks noChangeArrowheads="1"/>
          </p:cNvSpPr>
          <p:nvPr/>
        </p:nvSpPr>
        <p:spPr bwMode="auto">
          <a:xfrm>
            <a:off x="457200" y="1752600"/>
            <a:ext cx="8077200" cy="1130300"/>
          </a:xfrm>
          <a:prstGeom prst="rect">
            <a:avLst/>
          </a:prstGeom>
          <a:noFill/>
          <a:ln w="9525">
            <a:noFill/>
            <a:miter lim="800000"/>
            <a:headEnd/>
            <a:tailEnd/>
          </a:ln>
          <a:effectLst/>
        </p:spPr>
        <p:txBody>
          <a:bodyPr>
            <a:spAutoFit/>
          </a:bodyPr>
          <a:lstStyle/>
          <a:p>
            <a:pPr algn="l">
              <a:lnSpc>
                <a:spcPct val="80000"/>
              </a:lnSpc>
              <a:spcBef>
                <a:spcPct val="50000"/>
              </a:spcBef>
              <a:buFontTx/>
              <a:buChar char="•"/>
            </a:pPr>
            <a:r>
              <a:rPr lang="en-US" sz="2000" b="1">
                <a:solidFill>
                  <a:srgbClr val="008000"/>
                </a:solidFill>
                <a:latin typeface="Arial" pitchFamily="34" charset="0"/>
              </a:rPr>
              <a:t> The central computing complex is connected to other</a:t>
            </a:r>
          </a:p>
          <a:p>
            <a:pPr algn="l">
              <a:lnSpc>
                <a:spcPct val="80000"/>
              </a:lnSpc>
              <a:spcBef>
                <a:spcPct val="50000"/>
              </a:spcBef>
            </a:pPr>
            <a:r>
              <a:rPr lang="en-US" sz="2000" b="1">
                <a:solidFill>
                  <a:srgbClr val="008000"/>
                </a:solidFill>
                <a:latin typeface="Arial" pitchFamily="34" charset="0"/>
              </a:rPr>
              <a:t>  subsystems and sensors through analog,digital, synchro and</a:t>
            </a:r>
          </a:p>
          <a:p>
            <a:pPr algn="l">
              <a:lnSpc>
                <a:spcPct val="80000"/>
              </a:lnSpc>
              <a:spcBef>
                <a:spcPct val="50000"/>
              </a:spcBef>
            </a:pPr>
            <a:r>
              <a:rPr lang="en-US" sz="2000" b="1">
                <a:solidFill>
                  <a:srgbClr val="008000"/>
                </a:solidFill>
                <a:latin typeface="Arial" pitchFamily="34" charset="0"/>
              </a:rPr>
              <a:t>  other interfaces</a:t>
            </a:r>
          </a:p>
        </p:txBody>
      </p:sp>
      <p:sp>
        <p:nvSpPr>
          <p:cNvPr id="147462" name="Text Box 1030"/>
          <p:cNvSpPr txBox="1">
            <a:spLocks noChangeArrowheads="1"/>
          </p:cNvSpPr>
          <p:nvPr/>
        </p:nvSpPr>
        <p:spPr bwMode="auto">
          <a:xfrm>
            <a:off x="457200" y="2971800"/>
            <a:ext cx="10134600" cy="1130300"/>
          </a:xfrm>
          <a:prstGeom prst="rect">
            <a:avLst/>
          </a:prstGeom>
          <a:noFill/>
          <a:ln w="9525">
            <a:noFill/>
            <a:miter lim="800000"/>
            <a:headEnd/>
            <a:tailEnd/>
          </a:ln>
          <a:effectLst/>
        </p:spPr>
        <p:txBody>
          <a:bodyPr>
            <a:spAutoFit/>
          </a:bodyPr>
          <a:lstStyle/>
          <a:p>
            <a:pPr algn="l">
              <a:lnSpc>
                <a:spcPct val="80000"/>
              </a:lnSpc>
              <a:spcBef>
                <a:spcPct val="50000"/>
              </a:spcBef>
              <a:buFontTx/>
              <a:buChar char="•"/>
            </a:pPr>
            <a:r>
              <a:rPr lang="en-US" sz="2000" b="1">
                <a:solidFill>
                  <a:srgbClr val="CC3300"/>
                </a:solidFill>
                <a:latin typeface="Arial" pitchFamily="34" charset="0"/>
              </a:rPr>
              <a:t> When interfacing with computer a variety of different  transmission </a:t>
            </a:r>
          </a:p>
          <a:p>
            <a:pPr algn="l">
              <a:lnSpc>
                <a:spcPct val="80000"/>
              </a:lnSpc>
              <a:spcBef>
                <a:spcPct val="50000"/>
              </a:spcBef>
            </a:pPr>
            <a:r>
              <a:rPr lang="en-US" sz="2000" b="1">
                <a:solidFill>
                  <a:srgbClr val="CC3300"/>
                </a:solidFill>
                <a:latin typeface="Arial" pitchFamily="34" charset="0"/>
              </a:rPr>
              <a:t>  methods , some of which required signal conversion (A/D) when </a:t>
            </a:r>
          </a:p>
          <a:p>
            <a:pPr algn="l">
              <a:lnSpc>
                <a:spcPct val="80000"/>
              </a:lnSpc>
              <a:spcBef>
                <a:spcPct val="50000"/>
              </a:spcBef>
            </a:pPr>
            <a:r>
              <a:rPr lang="en-US" sz="2000" b="1">
                <a:solidFill>
                  <a:srgbClr val="CC3300"/>
                </a:solidFill>
                <a:latin typeface="Arial" pitchFamily="34" charset="0"/>
              </a:rPr>
              <a:t>  interfacing with computer</a:t>
            </a:r>
          </a:p>
        </p:txBody>
      </p:sp>
      <p:sp>
        <p:nvSpPr>
          <p:cNvPr id="147463" name="Text Box 1031"/>
          <p:cNvSpPr txBox="1">
            <a:spLocks noChangeArrowheads="1"/>
          </p:cNvSpPr>
          <p:nvPr/>
        </p:nvSpPr>
        <p:spPr bwMode="auto">
          <a:xfrm>
            <a:off x="457200" y="5408613"/>
            <a:ext cx="8382000" cy="1090612"/>
          </a:xfrm>
          <a:prstGeom prst="rect">
            <a:avLst/>
          </a:prstGeom>
          <a:noFill/>
          <a:ln w="9525">
            <a:noFill/>
            <a:miter lim="800000"/>
            <a:headEnd/>
            <a:tailEnd/>
          </a:ln>
          <a:effectLst/>
        </p:spPr>
        <p:txBody>
          <a:bodyPr>
            <a:spAutoFit/>
          </a:bodyPr>
          <a:lstStyle/>
          <a:p>
            <a:pPr algn="just">
              <a:lnSpc>
                <a:spcPct val="80000"/>
              </a:lnSpc>
              <a:spcBef>
                <a:spcPct val="50000"/>
              </a:spcBef>
              <a:buFontTx/>
              <a:buChar char="•"/>
            </a:pPr>
            <a:r>
              <a:rPr lang="en-US" sz="2000" b="1">
                <a:solidFill>
                  <a:srgbClr val="CC3300"/>
                </a:solidFill>
                <a:latin typeface="Arial" pitchFamily="34" charset="0"/>
              </a:rPr>
              <a:t> </a:t>
            </a:r>
            <a:r>
              <a:rPr lang="en-US" sz="2000" b="1">
                <a:solidFill>
                  <a:schemeClr val="hlink"/>
                </a:solidFill>
                <a:latin typeface="Arial" pitchFamily="34" charset="0"/>
              </a:rPr>
              <a:t>Data are transmitted from the systems to the central computer</a:t>
            </a:r>
          </a:p>
          <a:p>
            <a:pPr algn="just">
              <a:lnSpc>
                <a:spcPct val="80000"/>
              </a:lnSpc>
              <a:spcBef>
                <a:spcPct val="50000"/>
              </a:spcBef>
            </a:pPr>
            <a:r>
              <a:rPr lang="en-US" sz="2000" b="1">
                <a:solidFill>
                  <a:schemeClr val="hlink"/>
                </a:solidFill>
                <a:latin typeface="Arial" pitchFamily="34" charset="0"/>
              </a:rPr>
              <a:t>  and the </a:t>
            </a:r>
            <a:r>
              <a:rPr lang="en-US" sz="1800" b="1">
                <a:solidFill>
                  <a:schemeClr val="hlink"/>
                </a:solidFill>
                <a:latin typeface="Arial" pitchFamily="34" charset="0"/>
              </a:rPr>
              <a:t>DATA CONVERSION TAKES PLACE AT THE CENTRAL</a:t>
            </a:r>
          </a:p>
          <a:p>
            <a:pPr algn="just">
              <a:lnSpc>
                <a:spcPct val="80000"/>
              </a:lnSpc>
              <a:spcBef>
                <a:spcPct val="50000"/>
              </a:spcBef>
            </a:pPr>
            <a:r>
              <a:rPr lang="en-US" sz="1800" b="1">
                <a:solidFill>
                  <a:schemeClr val="hlink"/>
                </a:solidFill>
                <a:latin typeface="Arial" pitchFamily="34" charset="0"/>
              </a:rPr>
              <a:t>  COMPUTER</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9" name="Rectangle 9" descr="C:\WINDOWS\Desktop\mirage.jpg"/>
          <p:cNvSpPr>
            <a:spLocks noChangeArrowheads="1"/>
          </p:cNvSpPr>
          <p:nvPr/>
        </p:nvSpPr>
        <p:spPr bwMode="auto">
          <a:xfrm>
            <a:off x="381000" y="381000"/>
            <a:ext cx="8458200" cy="6096000"/>
          </a:xfrm>
          <a:prstGeom prst="rect">
            <a:avLst/>
          </a:prstGeom>
          <a:blipFill dpi="0" rotWithShape="0">
            <a:blip r:embed="rId2" cstate="print"/>
            <a:srcRect/>
            <a:stretch>
              <a:fillRect/>
            </a:stretch>
          </a:blipFill>
          <a:ln w="9525">
            <a:noFill/>
            <a:miter lim="800000"/>
            <a:headEnd type="none" w="sm" len="sm"/>
            <a:tailEnd type="none" w="sm" len="sm"/>
          </a:ln>
          <a:effectLst/>
        </p:spPr>
        <p:txBody>
          <a:bodyPr wrap="none" anchor="ctr"/>
          <a:lstStyle/>
          <a:p>
            <a:endParaRPr lang="en-US"/>
          </a:p>
        </p:txBody>
      </p:sp>
      <p:sp>
        <p:nvSpPr>
          <p:cNvPr id="71688" name="WordArt 8"/>
          <p:cNvSpPr>
            <a:spLocks noChangeArrowheads="1" noChangeShapeType="1" noTextEdit="1"/>
          </p:cNvSpPr>
          <p:nvPr/>
        </p:nvSpPr>
        <p:spPr bwMode="auto">
          <a:xfrm>
            <a:off x="5410200" y="5334000"/>
            <a:ext cx="3352800" cy="838200"/>
          </a:xfrm>
          <a:prstGeom prst="rect">
            <a:avLst/>
          </a:prstGeom>
        </p:spPr>
        <p:txBody>
          <a:bodyPr wrap="none" fromWordArt="1">
            <a:prstTxWarp prst="textPlain">
              <a:avLst>
                <a:gd name="adj" fmla="val 50000"/>
              </a:avLst>
            </a:prstTxWarp>
          </a:bodyPr>
          <a:lstStyle/>
          <a:p>
            <a:r>
              <a:rPr lang="en-US" sz="7200" b="1" kern="10">
                <a:ln w="9525">
                  <a:noFill/>
                  <a:round/>
                  <a:headEnd type="none" w="sm" len="sm"/>
                  <a:tailEnd type="none" w="sm" len="sm"/>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erdana"/>
                <a:ea typeface="Verdana"/>
                <a:cs typeface="Verdana"/>
              </a:rPr>
              <a:t>DIGIBUS</a:t>
            </a:r>
          </a:p>
        </p:txBody>
      </p:sp>
    </p:spTree>
  </p:cSld>
  <p:clrMapOvr>
    <a:masterClrMapping/>
  </p:clrMapOvr>
  <p:transition spd="slow">
    <p:split orient="vert"/>
  </p:transition>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8" name="Text Box 4"/>
          <p:cNvSpPr txBox="1">
            <a:spLocks noChangeArrowheads="1"/>
          </p:cNvSpPr>
          <p:nvPr/>
        </p:nvSpPr>
        <p:spPr bwMode="auto">
          <a:xfrm>
            <a:off x="352425" y="1828800"/>
            <a:ext cx="8650288" cy="4578350"/>
          </a:xfrm>
          <a:prstGeom prst="rect">
            <a:avLst/>
          </a:prstGeom>
          <a:noFill/>
          <a:ln w="12700">
            <a:noFill/>
            <a:miter lim="800000"/>
            <a:headEnd/>
            <a:tailEnd/>
          </a:ln>
          <a:effectLst/>
        </p:spPr>
        <p:txBody>
          <a:bodyPr>
            <a:spAutoFit/>
          </a:bodyPr>
          <a:lstStyle/>
          <a:p>
            <a:pPr algn="l" eaLnBrk="0" hangingPunct="0">
              <a:spcBef>
                <a:spcPct val="50000"/>
              </a:spcBef>
              <a:buFontTx/>
              <a:buChar char="•"/>
            </a:pPr>
            <a:r>
              <a:rPr lang="en-US" sz="2800">
                <a:solidFill>
                  <a:srgbClr val="0000FF"/>
                </a:solidFill>
                <a:latin typeface="Arial" pitchFamily="34" charset="0"/>
              </a:rPr>
              <a:t> Originally </a:t>
            </a:r>
            <a:r>
              <a:rPr lang="en-US" sz="2800" b="1">
                <a:solidFill>
                  <a:srgbClr val="0000FF"/>
                </a:solidFill>
                <a:latin typeface="Arial" pitchFamily="34" charset="0"/>
              </a:rPr>
              <a:t>Ginabus (G</a:t>
            </a:r>
            <a:r>
              <a:rPr lang="en-US" sz="2800">
                <a:solidFill>
                  <a:srgbClr val="0000FF"/>
                </a:solidFill>
                <a:latin typeface="Arial" pitchFamily="34" charset="0"/>
              </a:rPr>
              <a:t>estion des </a:t>
            </a:r>
            <a:r>
              <a:rPr lang="en-US" sz="2800" b="1">
                <a:solidFill>
                  <a:srgbClr val="0000FF"/>
                </a:solidFill>
                <a:latin typeface="Arial" pitchFamily="34" charset="0"/>
              </a:rPr>
              <a:t>I</a:t>
            </a:r>
            <a:r>
              <a:rPr lang="en-US" sz="2800">
                <a:solidFill>
                  <a:srgbClr val="0000FF"/>
                </a:solidFill>
                <a:latin typeface="Arial" pitchFamily="34" charset="0"/>
              </a:rPr>
              <a:t>nformations          </a:t>
            </a:r>
            <a:r>
              <a:rPr lang="en-US" sz="2800" b="1">
                <a:solidFill>
                  <a:srgbClr val="0000FF"/>
                </a:solidFill>
                <a:latin typeface="Arial" pitchFamily="34" charset="0"/>
              </a:rPr>
              <a:t>       N</a:t>
            </a:r>
            <a:r>
              <a:rPr lang="en-US" sz="2800">
                <a:solidFill>
                  <a:srgbClr val="0000FF"/>
                </a:solidFill>
                <a:latin typeface="Arial" pitchFamily="34" charset="0"/>
              </a:rPr>
              <a:t>umeriques </a:t>
            </a:r>
            <a:r>
              <a:rPr lang="en-US" sz="2800" b="1">
                <a:solidFill>
                  <a:srgbClr val="0000FF"/>
                </a:solidFill>
                <a:latin typeface="Arial" pitchFamily="34" charset="0"/>
              </a:rPr>
              <a:t>A</a:t>
            </a:r>
            <a:r>
              <a:rPr lang="en-US" sz="2800">
                <a:solidFill>
                  <a:srgbClr val="0000FF"/>
                </a:solidFill>
                <a:latin typeface="Arial" pitchFamily="34" charset="0"/>
              </a:rPr>
              <a:t>eroportees – Airborne Digital Data Management</a:t>
            </a:r>
            <a:r>
              <a:rPr lang="en-US" sz="2800">
                <a:solidFill>
                  <a:schemeClr val="accent1"/>
                </a:solidFill>
                <a:latin typeface="Arial" pitchFamily="34" charset="0"/>
              </a:rPr>
              <a:t>)</a:t>
            </a:r>
          </a:p>
          <a:p>
            <a:pPr algn="l" eaLnBrk="0" hangingPunct="0">
              <a:spcBef>
                <a:spcPct val="50000"/>
              </a:spcBef>
              <a:buFontTx/>
              <a:buChar char="•"/>
            </a:pPr>
            <a:r>
              <a:rPr lang="en-US" sz="2800">
                <a:solidFill>
                  <a:srgbClr val="0000FF"/>
                </a:solidFill>
                <a:latin typeface="Arial" pitchFamily="34" charset="0"/>
              </a:rPr>
              <a:t> </a:t>
            </a:r>
            <a:r>
              <a:rPr lang="en-US" sz="2800">
                <a:solidFill>
                  <a:srgbClr val="006600"/>
                </a:solidFill>
                <a:latin typeface="Arial" pitchFamily="34" charset="0"/>
              </a:rPr>
              <a:t>Designed jointly by Electronique Serge Dassault (ESD) and Avions Marcel Dassault- Breguet Aviation (AMD-BA) and SAGEM between 1973 and 76</a:t>
            </a:r>
          </a:p>
          <a:p>
            <a:pPr algn="l" eaLnBrk="0" hangingPunct="0">
              <a:spcBef>
                <a:spcPct val="50000"/>
              </a:spcBef>
              <a:buFontTx/>
              <a:buChar char="•"/>
            </a:pPr>
            <a:r>
              <a:rPr lang="en-US" sz="2800">
                <a:solidFill>
                  <a:srgbClr val="0000FF"/>
                </a:solidFill>
                <a:latin typeface="Arial" pitchFamily="34" charset="0"/>
              </a:rPr>
              <a:t> Digibus is now standard for all branches of French Military is defined in the Specification GAM-T-101</a:t>
            </a:r>
          </a:p>
          <a:p>
            <a:pPr algn="l" eaLnBrk="0" hangingPunct="0">
              <a:spcBef>
                <a:spcPct val="50000"/>
              </a:spcBef>
            </a:pPr>
            <a:r>
              <a:rPr lang="en-US" sz="2800" b="1">
                <a:solidFill>
                  <a:srgbClr val="66FFFF"/>
                </a:solidFill>
                <a:latin typeface="Arial" pitchFamily="34" charset="0"/>
              </a:rPr>
              <a:t> </a:t>
            </a:r>
            <a:endParaRPr lang="en-US" sz="2800">
              <a:solidFill>
                <a:srgbClr val="66FFFF"/>
              </a:solidFill>
              <a:latin typeface="Arial" pitchFamily="34" charset="0"/>
            </a:endParaRPr>
          </a:p>
        </p:txBody>
      </p:sp>
      <p:sp>
        <p:nvSpPr>
          <p:cNvPr id="72709" name="WordArt 5"/>
          <p:cNvSpPr>
            <a:spLocks noChangeArrowheads="1" noChangeShapeType="1" noTextEdit="1"/>
          </p:cNvSpPr>
          <p:nvPr/>
        </p:nvSpPr>
        <p:spPr bwMode="auto">
          <a:xfrm>
            <a:off x="3324225" y="685800"/>
            <a:ext cx="3076575" cy="685800"/>
          </a:xfrm>
          <a:prstGeom prst="rect">
            <a:avLst/>
          </a:prstGeom>
        </p:spPr>
        <p:txBody>
          <a:bodyPr wrap="none" fromWordArt="1">
            <a:prstTxWarp prst="textCanDown">
              <a:avLst>
                <a:gd name="adj" fmla="val 14546"/>
              </a:avLst>
            </a:prstTxWarp>
          </a:bodyPr>
          <a:lstStyle/>
          <a:p>
            <a:r>
              <a:rPr lang="en-US" sz="3600" b="1" kern="10">
                <a:ln w="9525">
                  <a:solidFill>
                    <a:srgbClr val="99FF66"/>
                  </a:solidFill>
                  <a:round/>
                  <a:headEnd type="none" w="sm" len="sm"/>
                  <a:tailEnd type="none" w="sm" len="sm"/>
                </a:ln>
                <a:solidFill>
                  <a:srgbClr val="FF0000"/>
                </a:solidFill>
                <a:latin typeface="Times New Roman"/>
                <a:cs typeface="Times New Roman"/>
              </a:rPr>
              <a:t>Digibus</a:t>
            </a:r>
          </a:p>
        </p:txBody>
      </p:sp>
    </p:spTree>
  </p:cSld>
  <p:clrMapOvr>
    <a:masterClrMapping/>
  </p:clrMapOvr>
  <p:transition spd="slow">
    <p:split orient="vert"/>
  </p:transition>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WordArt 2"/>
          <p:cNvSpPr>
            <a:spLocks noChangeArrowheads="1" noChangeShapeType="1" noTextEdit="1"/>
          </p:cNvSpPr>
          <p:nvPr/>
        </p:nvSpPr>
        <p:spPr bwMode="auto">
          <a:xfrm>
            <a:off x="2057400" y="457200"/>
            <a:ext cx="4648200" cy="838200"/>
          </a:xfrm>
          <a:prstGeom prst="rect">
            <a:avLst/>
          </a:prstGeom>
        </p:spPr>
        <p:txBody>
          <a:bodyPr wrap="none" fromWordArt="1">
            <a:prstTxWarp prst="textPlain">
              <a:avLst>
                <a:gd name="adj" fmla="val 50000"/>
              </a:avLst>
            </a:prstTxWarp>
          </a:bodyPr>
          <a:lstStyle/>
          <a:p>
            <a:r>
              <a:rPr lang="en-US" sz="3600" kern="10">
                <a:ln w="12700">
                  <a:noFill/>
                  <a:round/>
                  <a:headEnd/>
                  <a:tailEnd/>
                </a:ln>
                <a:solidFill>
                  <a:srgbClr val="A50021">
                    <a:alpha val="50000"/>
                  </a:srgbClr>
                </a:solidFill>
                <a:effectLst>
                  <a:prstShdw prst="shdw17" dist="17961" dir="2700000">
                    <a:srgbClr val="A50021">
                      <a:gamma/>
                      <a:shade val="60000"/>
                      <a:invGamma/>
                    </a:srgbClr>
                  </a:prstShdw>
                </a:effectLst>
                <a:latin typeface="Arial Black"/>
              </a:rPr>
              <a:t>SPECIFICATIONS</a:t>
            </a:r>
          </a:p>
        </p:txBody>
      </p:sp>
      <p:sp>
        <p:nvSpPr>
          <p:cNvPr id="73731" name="Text Box 3"/>
          <p:cNvSpPr txBox="1">
            <a:spLocks noChangeArrowheads="1"/>
          </p:cNvSpPr>
          <p:nvPr/>
        </p:nvSpPr>
        <p:spPr bwMode="auto">
          <a:xfrm>
            <a:off x="457200" y="1771650"/>
            <a:ext cx="8686800" cy="4721225"/>
          </a:xfrm>
          <a:prstGeom prst="rect">
            <a:avLst/>
          </a:prstGeom>
          <a:noFill/>
          <a:ln w="9525">
            <a:noFill/>
            <a:miter lim="800000"/>
            <a:headEnd/>
            <a:tailEnd/>
          </a:ln>
          <a:effectLst/>
        </p:spPr>
        <p:txBody>
          <a:bodyPr>
            <a:spAutoFit/>
          </a:bodyPr>
          <a:lstStyle/>
          <a:p>
            <a:pPr algn="just">
              <a:spcBef>
                <a:spcPct val="0"/>
              </a:spcBef>
              <a:buFontTx/>
              <a:buBlip>
                <a:blip r:embed="rId2"/>
              </a:buBlip>
            </a:pPr>
            <a:r>
              <a:rPr lang="en-US" b="1">
                <a:solidFill>
                  <a:srgbClr val="0000FF"/>
                </a:solidFill>
                <a:latin typeface="Arial" pitchFamily="34" charset="0"/>
              </a:rPr>
              <a:t> </a:t>
            </a:r>
            <a:r>
              <a:rPr lang="en-US" b="1">
                <a:solidFill>
                  <a:srgbClr val="A50021"/>
                </a:solidFill>
                <a:latin typeface="Arial" pitchFamily="34" charset="0"/>
              </a:rPr>
              <a:t>Digibus operates at 1 Mbits /sec.</a:t>
            </a:r>
          </a:p>
          <a:p>
            <a:pPr algn="just">
              <a:spcBef>
                <a:spcPct val="0"/>
              </a:spcBef>
            </a:pPr>
            <a:endParaRPr lang="en-US" b="1">
              <a:solidFill>
                <a:srgbClr val="A50021"/>
              </a:solidFill>
              <a:latin typeface="Arial" pitchFamily="34" charset="0"/>
            </a:endParaRPr>
          </a:p>
          <a:p>
            <a:pPr algn="just">
              <a:spcBef>
                <a:spcPct val="0"/>
              </a:spcBef>
              <a:buFontTx/>
              <a:buBlip>
                <a:blip r:embed="rId2"/>
              </a:buBlip>
            </a:pPr>
            <a:r>
              <a:rPr lang="en-US" b="1">
                <a:solidFill>
                  <a:srgbClr val="0000FF"/>
                </a:solidFill>
                <a:latin typeface="Arial" pitchFamily="34" charset="0"/>
              </a:rPr>
              <a:t> </a:t>
            </a:r>
            <a:r>
              <a:rPr lang="en-US" b="1">
                <a:solidFill>
                  <a:srgbClr val="FF0000"/>
                </a:solidFill>
                <a:latin typeface="Arial" pitchFamily="34" charset="0"/>
              </a:rPr>
              <a:t>Uses two twisted cable pairs shielded with two mesh screens, one cable pair conveys data and the other carries protocol messages.</a:t>
            </a:r>
          </a:p>
          <a:p>
            <a:pPr algn="just">
              <a:spcBef>
                <a:spcPct val="0"/>
              </a:spcBef>
              <a:buFontTx/>
              <a:buBlip>
                <a:blip r:embed="rId2"/>
              </a:buBlip>
            </a:pPr>
            <a:endParaRPr lang="en-US" b="1">
              <a:solidFill>
                <a:srgbClr val="FF0000"/>
              </a:solidFill>
              <a:latin typeface="Arial" pitchFamily="34" charset="0"/>
            </a:endParaRPr>
          </a:p>
          <a:p>
            <a:pPr algn="just">
              <a:spcBef>
                <a:spcPct val="0"/>
              </a:spcBef>
              <a:buFontTx/>
              <a:buBlip>
                <a:blip r:embed="rId2"/>
              </a:buBlip>
            </a:pPr>
            <a:r>
              <a:rPr lang="en-US" b="1">
                <a:solidFill>
                  <a:srgbClr val="99FF66"/>
                </a:solidFill>
                <a:latin typeface="Arial" pitchFamily="34" charset="0"/>
              </a:rPr>
              <a:t> </a:t>
            </a:r>
            <a:r>
              <a:rPr lang="en-US" b="1">
                <a:solidFill>
                  <a:srgbClr val="A50021"/>
                </a:solidFill>
                <a:latin typeface="Arial" pitchFamily="34" charset="0"/>
              </a:rPr>
              <a:t>The protocol messages are similar to MIL-STD-1553</a:t>
            </a:r>
            <a:r>
              <a:rPr lang="en-US" b="1">
                <a:solidFill>
                  <a:srgbClr val="99FF66"/>
                </a:solidFill>
                <a:latin typeface="Arial" pitchFamily="34" charset="0"/>
              </a:rPr>
              <a:t>.</a:t>
            </a:r>
          </a:p>
          <a:p>
            <a:pPr algn="just">
              <a:spcBef>
                <a:spcPct val="0"/>
              </a:spcBef>
              <a:buFontTx/>
              <a:buBlip>
                <a:blip r:embed="rId2"/>
              </a:buBlip>
            </a:pPr>
            <a:endParaRPr lang="en-US" b="1">
              <a:solidFill>
                <a:srgbClr val="0000FF"/>
              </a:solidFill>
              <a:latin typeface="Arial" pitchFamily="34" charset="0"/>
            </a:endParaRPr>
          </a:p>
          <a:p>
            <a:pPr algn="just">
              <a:spcBef>
                <a:spcPct val="0"/>
              </a:spcBef>
              <a:buFontTx/>
              <a:buBlip>
                <a:blip r:embed="rId2"/>
              </a:buBlip>
            </a:pPr>
            <a:r>
              <a:rPr lang="en-US" sz="2800">
                <a:solidFill>
                  <a:srgbClr val="006600"/>
                </a:solidFill>
                <a:latin typeface="Arial" pitchFamily="34" charset="0"/>
              </a:rPr>
              <a:t>Maximum bus length is 100meters. But active repeaters allow extension up to 300 meters plus sub-bus couplers that can be used to connect sub buses (each up to 100 meters long) on to the main bus.</a:t>
            </a:r>
            <a:endParaRPr lang="en-US" b="1">
              <a:solidFill>
                <a:srgbClr val="006600"/>
              </a:solidFill>
              <a:latin typeface="Arial" pitchFamily="34" charset="0"/>
            </a:endParaRPr>
          </a:p>
        </p:txBody>
      </p:sp>
    </p:spTree>
  </p:cSld>
  <p:clrMapOvr>
    <a:masterClrMapping/>
  </p:clrMapOvr>
  <p:transition spd="slow">
    <p:split orient="vert"/>
  </p:transition>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42" name="Rectangle 6" descr="C:\WINDOWS\Desktop\space1.jpg"/>
          <p:cNvSpPr>
            <a:spLocks noChangeArrowheads="1"/>
          </p:cNvSpPr>
          <p:nvPr/>
        </p:nvSpPr>
        <p:spPr bwMode="auto">
          <a:xfrm>
            <a:off x="647700" y="381000"/>
            <a:ext cx="7924800" cy="6096000"/>
          </a:xfrm>
          <a:prstGeom prst="rect">
            <a:avLst/>
          </a:prstGeom>
          <a:blipFill dpi="0" rotWithShape="0">
            <a:blip r:embed="rId3" cstate="print"/>
            <a:srcRect/>
            <a:stretch>
              <a:fillRect/>
            </a:stretch>
          </a:blipFill>
          <a:ln w="9525">
            <a:noFill/>
            <a:miter lim="800000"/>
            <a:headEnd type="none" w="sm" len="sm"/>
            <a:tailEnd type="none" w="sm" len="sm"/>
          </a:ln>
          <a:effectLst/>
        </p:spPr>
        <p:txBody>
          <a:bodyPr wrap="none" anchor="ctr"/>
          <a:lstStyle/>
          <a:p>
            <a:endParaRPr lang="en-US"/>
          </a:p>
        </p:txBody>
      </p:sp>
      <p:sp>
        <p:nvSpPr>
          <p:cNvPr id="91141" name="WordArt 5"/>
          <p:cNvSpPr>
            <a:spLocks noChangeArrowheads="1" noChangeShapeType="1" noTextEdit="1"/>
          </p:cNvSpPr>
          <p:nvPr/>
        </p:nvSpPr>
        <p:spPr bwMode="auto">
          <a:xfrm>
            <a:off x="1733550" y="1447800"/>
            <a:ext cx="6115050" cy="3733800"/>
          </a:xfrm>
          <a:prstGeom prst="rect">
            <a:avLst/>
          </a:prstGeom>
        </p:spPr>
        <p:txBody>
          <a:bodyPr wrap="none" fromWordArt="1">
            <a:prstTxWarp prst="textPlain">
              <a:avLst>
                <a:gd name="adj" fmla="val 50000"/>
              </a:avLst>
            </a:prstTxWarp>
          </a:bodyPr>
          <a:lstStyle/>
          <a:p>
            <a:r>
              <a:rPr lang="en-US" sz="3600" kern="10">
                <a:ln w="12700">
                  <a:noFill/>
                  <a:round/>
                  <a:headEnd/>
                  <a:tailEnd/>
                </a:ln>
                <a:gradFill rotWithShape="0">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atin typeface="Arial Black"/>
              </a:rPr>
              <a:t>DATA BUSES </a:t>
            </a:r>
          </a:p>
          <a:p>
            <a:r>
              <a:rPr lang="en-US" sz="3600" kern="10">
                <a:ln w="12700">
                  <a:noFill/>
                  <a:round/>
                  <a:headEnd/>
                  <a:tailEnd/>
                </a:ln>
                <a:gradFill rotWithShape="0">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atin typeface="Arial Black"/>
              </a:rPr>
              <a:t>IN</a:t>
            </a:r>
          </a:p>
          <a:p>
            <a:r>
              <a:rPr lang="en-US" sz="3600" kern="10">
                <a:ln w="12700">
                  <a:noFill/>
                  <a:round/>
                  <a:headEnd/>
                  <a:tailEnd/>
                </a:ln>
                <a:gradFill rotWithShape="0">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atin typeface="Arial Black"/>
              </a:rPr>
              <a:t>SPACE APPLICATIONS</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1141"/>
                                        </p:tgtEl>
                                        <p:attrNameLst>
                                          <p:attrName>style.visibility</p:attrName>
                                        </p:attrNameLst>
                                      </p:cBhvr>
                                      <p:to>
                                        <p:strVal val="visible"/>
                                      </p:to>
                                    </p:set>
                                    <p:anim calcmode="lin" valueType="num">
                                      <p:cBhvr>
                                        <p:cTn id="7" dur="500" fill="hold"/>
                                        <p:tgtEl>
                                          <p:spTgt spid="91141"/>
                                        </p:tgtEl>
                                        <p:attrNameLst>
                                          <p:attrName>ppt_w</p:attrName>
                                        </p:attrNameLst>
                                      </p:cBhvr>
                                      <p:tavLst>
                                        <p:tav tm="0">
                                          <p:val>
                                            <p:fltVal val="0"/>
                                          </p:val>
                                        </p:tav>
                                        <p:tav tm="100000">
                                          <p:val>
                                            <p:strVal val="#ppt_w"/>
                                          </p:val>
                                        </p:tav>
                                      </p:tavLst>
                                    </p:anim>
                                    <p:anim calcmode="lin" valueType="num">
                                      <p:cBhvr>
                                        <p:cTn id="8" dur="500" fill="hold"/>
                                        <p:tgtEl>
                                          <p:spTgt spid="9114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1"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4" name="Rectangle 4" descr="C:\WINDOWS\Desktop\landsat.gif"/>
          <p:cNvSpPr>
            <a:spLocks noChangeArrowheads="1"/>
          </p:cNvSpPr>
          <p:nvPr/>
        </p:nvSpPr>
        <p:spPr bwMode="auto">
          <a:xfrm>
            <a:off x="1524000" y="342900"/>
            <a:ext cx="6248400" cy="6096000"/>
          </a:xfrm>
          <a:prstGeom prst="rect">
            <a:avLst/>
          </a:prstGeom>
          <a:blipFill dpi="0" rotWithShape="0">
            <a:blip r:embed="rId2" cstate="print"/>
            <a:srcRect/>
            <a:stretch>
              <a:fillRect/>
            </a:stretch>
          </a:blipFill>
          <a:ln w="9525">
            <a:noFill/>
            <a:miter lim="800000"/>
            <a:headEnd type="none" w="sm" len="sm"/>
            <a:tailEnd type="none" w="sm" len="sm"/>
          </a:ln>
          <a:effectLst/>
        </p:spPr>
        <p:txBody>
          <a:bodyPr wrap="none" anchor="ctr"/>
          <a:lstStyle/>
          <a:p>
            <a:endParaRPr lang="en-US"/>
          </a:p>
        </p:txBody>
      </p:sp>
      <p:sp>
        <p:nvSpPr>
          <p:cNvPr id="92163" name="WordArt 3"/>
          <p:cNvSpPr>
            <a:spLocks noChangeArrowheads="1" noChangeShapeType="1" noTextEdit="1"/>
          </p:cNvSpPr>
          <p:nvPr/>
        </p:nvSpPr>
        <p:spPr bwMode="auto">
          <a:xfrm>
            <a:off x="457200" y="457200"/>
            <a:ext cx="3886200" cy="2743200"/>
          </a:xfrm>
          <a:prstGeom prst="rect">
            <a:avLst/>
          </a:prstGeom>
        </p:spPr>
        <p:txBody>
          <a:bodyPr wrap="none" fromWordArt="1">
            <a:prstTxWarp prst="textPlain">
              <a:avLst>
                <a:gd name="adj" fmla="val 50981"/>
              </a:avLst>
            </a:prstTxWarp>
          </a:bodyPr>
          <a:lstStyle/>
          <a:p>
            <a:r>
              <a:rPr lang="en-US" sz="3600" kern="10">
                <a:ln w="12700">
                  <a:solidFill>
                    <a:srgbClr val="EAEAEA"/>
                  </a:solidFill>
                  <a:round/>
                  <a:headEnd/>
                  <a:tailEnd/>
                </a:ln>
                <a:gradFill rotWithShape="0">
                  <a:gsLst>
                    <a:gs pos="0">
                      <a:srgbClr val="663012"/>
                    </a:gs>
                    <a:gs pos="15000">
                      <a:srgbClr val="A65528"/>
                    </a:gs>
                    <a:gs pos="35000">
                      <a:srgbClr val="D49E6C"/>
                    </a:gs>
                    <a:gs pos="50000">
                      <a:srgbClr val="D6B19C"/>
                    </a:gs>
                    <a:gs pos="65000">
                      <a:srgbClr val="D49E6C"/>
                    </a:gs>
                    <a:gs pos="85000">
                      <a:srgbClr val="A65528"/>
                    </a:gs>
                    <a:gs pos="100000">
                      <a:srgbClr val="663012"/>
                    </a:gs>
                  </a:gsLst>
                  <a:lin ang="2700000" scaled="1"/>
                </a:gradFill>
                <a:latin typeface="Arial Black"/>
              </a:rPr>
              <a:t>IEEE 1393 </a:t>
            </a:r>
          </a:p>
          <a:p>
            <a:r>
              <a:rPr lang="en-US" sz="3600" kern="10">
                <a:ln w="12700">
                  <a:solidFill>
                    <a:srgbClr val="EAEAEA"/>
                  </a:solidFill>
                  <a:round/>
                  <a:headEnd/>
                  <a:tailEnd/>
                </a:ln>
                <a:gradFill rotWithShape="0">
                  <a:gsLst>
                    <a:gs pos="0">
                      <a:srgbClr val="663012"/>
                    </a:gs>
                    <a:gs pos="15000">
                      <a:srgbClr val="A65528"/>
                    </a:gs>
                    <a:gs pos="35000">
                      <a:srgbClr val="D49E6C"/>
                    </a:gs>
                    <a:gs pos="50000">
                      <a:srgbClr val="D6B19C"/>
                    </a:gs>
                    <a:gs pos="65000">
                      <a:srgbClr val="D49E6C"/>
                    </a:gs>
                    <a:gs pos="85000">
                      <a:srgbClr val="A65528"/>
                    </a:gs>
                    <a:gs pos="100000">
                      <a:srgbClr val="663012"/>
                    </a:gs>
                  </a:gsLst>
                  <a:lin ang="2700000" scaled="1"/>
                </a:gradFill>
                <a:latin typeface="Arial Black"/>
              </a:rPr>
              <a:t>SPACEBORNE </a:t>
            </a:r>
          </a:p>
          <a:p>
            <a:r>
              <a:rPr lang="en-US" sz="3600" kern="10">
                <a:ln w="12700">
                  <a:solidFill>
                    <a:srgbClr val="EAEAEA"/>
                  </a:solidFill>
                  <a:round/>
                  <a:headEnd/>
                  <a:tailEnd/>
                </a:ln>
                <a:gradFill rotWithShape="0">
                  <a:gsLst>
                    <a:gs pos="0">
                      <a:srgbClr val="663012"/>
                    </a:gs>
                    <a:gs pos="15000">
                      <a:srgbClr val="A65528"/>
                    </a:gs>
                    <a:gs pos="35000">
                      <a:srgbClr val="D49E6C"/>
                    </a:gs>
                    <a:gs pos="50000">
                      <a:srgbClr val="D6B19C"/>
                    </a:gs>
                    <a:gs pos="65000">
                      <a:srgbClr val="D49E6C"/>
                    </a:gs>
                    <a:gs pos="85000">
                      <a:srgbClr val="A65528"/>
                    </a:gs>
                    <a:gs pos="100000">
                      <a:srgbClr val="663012"/>
                    </a:gs>
                  </a:gsLst>
                  <a:lin ang="2700000" scaled="1"/>
                </a:gradFill>
                <a:latin typeface="Arial Black"/>
              </a:rPr>
              <a:t>FIBER OPTIC </a:t>
            </a:r>
          </a:p>
          <a:p>
            <a:r>
              <a:rPr lang="en-US" sz="3600" kern="10">
                <a:ln w="12700">
                  <a:solidFill>
                    <a:srgbClr val="EAEAEA"/>
                  </a:solidFill>
                  <a:round/>
                  <a:headEnd/>
                  <a:tailEnd/>
                </a:ln>
                <a:gradFill rotWithShape="0">
                  <a:gsLst>
                    <a:gs pos="0">
                      <a:srgbClr val="663012"/>
                    </a:gs>
                    <a:gs pos="15000">
                      <a:srgbClr val="A65528"/>
                    </a:gs>
                    <a:gs pos="35000">
                      <a:srgbClr val="D49E6C"/>
                    </a:gs>
                    <a:gs pos="50000">
                      <a:srgbClr val="D6B19C"/>
                    </a:gs>
                    <a:gs pos="65000">
                      <a:srgbClr val="D49E6C"/>
                    </a:gs>
                    <a:gs pos="85000">
                      <a:srgbClr val="A65528"/>
                    </a:gs>
                    <a:gs pos="100000">
                      <a:srgbClr val="663012"/>
                    </a:gs>
                  </a:gsLst>
                  <a:lin ang="2700000" scaled="1"/>
                </a:gradFill>
                <a:latin typeface="Arial Black"/>
              </a:rPr>
              <a:t>DATA BUS</a:t>
            </a:r>
          </a:p>
        </p:txBody>
      </p:sp>
    </p:spTree>
  </p:cSld>
  <p:clrMapOvr>
    <a:masterClrMapping/>
  </p:clrMapOvr>
  <p:transition spd="slow">
    <p:split orient="vert"/>
  </p:transition>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Text Box 1026"/>
          <p:cNvSpPr txBox="1">
            <a:spLocks noChangeArrowheads="1"/>
          </p:cNvSpPr>
          <p:nvPr/>
        </p:nvSpPr>
        <p:spPr bwMode="auto">
          <a:xfrm>
            <a:off x="685800" y="304800"/>
            <a:ext cx="8382000" cy="6134100"/>
          </a:xfrm>
          <a:prstGeom prst="rect">
            <a:avLst/>
          </a:prstGeom>
          <a:noFill/>
          <a:ln w="9525">
            <a:noFill/>
            <a:miter lim="800000"/>
            <a:headEnd/>
            <a:tailEnd/>
          </a:ln>
          <a:effectLst/>
        </p:spPr>
        <p:txBody>
          <a:bodyPr>
            <a:spAutoFit/>
          </a:bodyPr>
          <a:lstStyle/>
          <a:p>
            <a:pPr algn="just">
              <a:spcBef>
                <a:spcPct val="0"/>
              </a:spcBef>
              <a:buFontTx/>
              <a:buChar char="•"/>
            </a:pPr>
            <a:r>
              <a:rPr lang="en-US" sz="3600">
                <a:solidFill>
                  <a:srgbClr val="FF0000"/>
                </a:solidFill>
              </a:rPr>
              <a:t> </a:t>
            </a:r>
            <a:r>
              <a:rPr lang="en-US" sz="3600">
                <a:solidFill>
                  <a:srgbClr val="0000FF"/>
                </a:solidFill>
              </a:rPr>
              <a:t>ON Board Data Handling networks</a:t>
            </a:r>
          </a:p>
          <a:p>
            <a:pPr algn="just">
              <a:spcBef>
                <a:spcPct val="0"/>
              </a:spcBef>
              <a:buFontTx/>
              <a:buChar char="•"/>
            </a:pPr>
            <a:endParaRPr lang="en-US" sz="3600">
              <a:solidFill>
                <a:srgbClr val="0000FF"/>
              </a:solidFill>
            </a:endParaRPr>
          </a:p>
          <a:p>
            <a:pPr algn="just">
              <a:spcBef>
                <a:spcPct val="0"/>
              </a:spcBef>
              <a:buFontTx/>
              <a:buChar char="•"/>
            </a:pPr>
            <a:r>
              <a:rPr lang="en-US" sz="3600">
                <a:solidFill>
                  <a:srgbClr val="0000FF"/>
                </a:solidFill>
              </a:rPr>
              <a:t> </a:t>
            </a:r>
            <a:r>
              <a:rPr lang="en-US" sz="3600">
                <a:solidFill>
                  <a:srgbClr val="FF0000"/>
                </a:solidFill>
              </a:rPr>
              <a:t>High Speed  payloads</a:t>
            </a:r>
          </a:p>
          <a:p>
            <a:pPr algn="just">
              <a:spcBef>
                <a:spcPct val="0"/>
              </a:spcBef>
              <a:buFontTx/>
              <a:buChar char="•"/>
            </a:pPr>
            <a:endParaRPr lang="en-US" sz="3600">
              <a:solidFill>
                <a:srgbClr val="FF0000"/>
              </a:solidFill>
            </a:endParaRPr>
          </a:p>
          <a:p>
            <a:pPr algn="just">
              <a:spcBef>
                <a:spcPct val="0"/>
              </a:spcBef>
              <a:buFontTx/>
              <a:buChar char="•"/>
            </a:pPr>
            <a:r>
              <a:rPr lang="en-US" sz="3600">
                <a:solidFill>
                  <a:srgbClr val="009900"/>
                </a:solidFill>
              </a:rPr>
              <a:t> </a:t>
            </a:r>
            <a:r>
              <a:rPr lang="en-US" sz="3600">
                <a:solidFill>
                  <a:srgbClr val="0000FF"/>
                </a:solidFill>
              </a:rPr>
              <a:t>SFODB is 1 Gbps, support real time and       </a:t>
            </a:r>
          </a:p>
          <a:p>
            <a:pPr algn="just">
              <a:spcBef>
                <a:spcPct val="0"/>
              </a:spcBef>
            </a:pPr>
            <a:r>
              <a:rPr lang="en-US" sz="3600">
                <a:solidFill>
                  <a:srgbClr val="0000FF"/>
                </a:solidFill>
              </a:rPr>
              <a:t>  On Board Data handling requirement of </a:t>
            </a:r>
          </a:p>
          <a:p>
            <a:pPr algn="just">
              <a:spcBef>
                <a:spcPct val="0"/>
              </a:spcBef>
            </a:pPr>
            <a:r>
              <a:rPr lang="en-US" sz="3600">
                <a:solidFill>
                  <a:srgbClr val="0000FF"/>
                </a:solidFill>
              </a:rPr>
              <a:t>  Remote Sensing satellites </a:t>
            </a:r>
          </a:p>
          <a:p>
            <a:pPr algn="just">
              <a:spcBef>
                <a:spcPct val="0"/>
              </a:spcBef>
            </a:pPr>
            <a:endParaRPr lang="en-US" sz="3600">
              <a:solidFill>
                <a:srgbClr val="0000FF"/>
              </a:solidFill>
            </a:endParaRPr>
          </a:p>
          <a:p>
            <a:pPr algn="just">
              <a:spcBef>
                <a:spcPct val="0"/>
              </a:spcBef>
              <a:buFontTx/>
              <a:buChar char="•"/>
            </a:pPr>
            <a:r>
              <a:rPr lang="en-US" sz="3600">
                <a:solidFill>
                  <a:srgbClr val="996600"/>
                </a:solidFill>
                <a:latin typeface="Helvetica"/>
              </a:rPr>
              <a:t> </a:t>
            </a:r>
            <a:r>
              <a:rPr lang="en-US" sz="3600">
                <a:solidFill>
                  <a:srgbClr val="FF0000"/>
                </a:solidFill>
                <a:latin typeface="Helvetica"/>
              </a:rPr>
              <a:t>Highly reliable, fault tolerant, and capable of withstanding the rigors of launch and the harsh space environment.</a:t>
            </a:r>
            <a:r>
              <a:rPr lang="en-US" sz="3600"/>
              <a:t> </a:t>
            </a:r>
          </a:p>
        </p:txBody>
      </p:sp>
    </p:spTree>
  </p:cSld>
  <p:clrMapOvr>
    <a:masterClrMapping/>
  </p:clrMapOvr>
  <p:transition spd="slow">
    <p:split orient="vert"/>
  </p:transition>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228600" y="304800"/>
            <a:ext cx="8610600" cy="6188075"/>
          </a:xfrm>
          <a:prstGeom prst="rect">
            <a:avLst/>
          </a:prstGeom>
          <a:noFill/>
          <a:ln w="9525">
            <a:noFill/>
            <a:miter lim="800000"/>
            <a:headEnd/>
            <a:tailEnd/>
          </a:ln>
          <a:effectLst/>
        </p:spPr>
        <p:txBody>
          <a:bodyPr>
            <a:spAutoFit/>
          </a:bodyPr>
          <a:lstStyle/>
          <a:p>
            <a:pPr algn="just">
              <a:spcBef>
                <a:spcPct val="0"/>
              </a:spcBef>
              <a:buFontTx/>
              <a:buChar char="•"/>
            </a:pPr>
            <a:r>
              <a:rPr lang="en-US" sz="4000">
                <a:solidFill>
                  <a:srgbClr val="660066"/>
                </a:solidFill>
              </a:rPr>
              <a:t>Small size, light weight, and low power</a:t>
            </a:r>
            <a:r>
              <a:rPr lang="en-US" sz="4000">
                <a:solidFill>
                  <a:srgbClr val="660066"/>
                </a:solidFill>
                <a:latin typeface="Helvetica"/>
              </a:rPr>
              <a:t> </a:t>
            </a:r>
          </a:p>
          <a:p>
            <a:pPr algn="just">
              <a:spcBef>
                <a:spcPct val="0"/>
              </a:spcBef>
            </a:pPr>
            <a:endParaRPr lang="en-US" sz="4000">
              <a:solidFill>
                <a:srgbClr val="660066"/>
              </a:solidFill>
              <a:latin typeface="Helvetica"/>
            </a:endParaRPr>
          </a:p>
          <a:p>
            <a:pPr algn="just">
              <a:spcBef>
                <a:spcPct val="0"/>
              </a:spcBef>
              <a:buFontTx/>
              <a:buChar char="•"/>
            </a:pPr>
            <a:r>
              <a:rPr lang="en-US" sz="4000">
                <a:solidFill>
                  <a:srgbClr val="006600"/>
                </a:solidFill>
              </a:rPr>
              <a:t>Architecture Redundant, Cross-Strapped Fiber Optic Ring with</a:t>
            </a:r>
            <a:r>
              <a:rPr lang="en-US" sz="4000">
                <a:solidFill>
                  <a:srgbClr val="66FFFF"/>
                </a:solidFill>
              </a:rPr>
              <a:t> </a:t>
            </a:r>
            <a:r>
              <a:rPr lang="en-US" sz="4000">
                <a:solidFill>
                  <a:srgbClr val="006600"/>
                </a:solidFill>
              </a:rPr>
              <a:t>Passive Bypass</a:t>
            </a:r>
          </a:p>
          <a:p>
            <a:pPr algn="just">
              <a:spcBef>
                <a:spcPct val="0"/>
              </a:spcBef>
            </a:pPr>
            <a:endParaRPr lang="en-US" sz="4000">
              <a:solidFill>
                <a:srgbClr val="006600"/>
              </a:solidFill>
            </a:endParaRPr>
          </a:p>
          <a:p>
            <a:pPr algn="just">
              <a:spcBef>
                <a:spcPct val="0"/>
              </a:spcBef>
              <a:buFontTx/>
              <a:buChar char="•"/>
            </a:pPr>
            <a:r>
              <a:rPr lang="en-US" sz="4000">
                <a:solidFill>
                  <a:srgbClr val="660066"/>
                </a:solidFill>
              </a:rPr>
              <a:t>Standard Protocol IEEE 1393-1999</a:t>
            </a:r>
          </a:p>
          <a:p>
            <a:pPr algn="just">
              <a:spcBef>
                <a:spcPct val="0"/>
              </a:spcBef>
            </a:pPr>
            <a:endParaRPr lang="en-US" sz="4000">
              <a:solidFill>
                <a:srgbClr val="660066"/>
              </a:solidFill>
            </a:endParaRPr>
          </a:p>
          <a:p>
            <a:pPr algn="just">
              <a:spcBef>
                <a:spcPct val="0"/>
              </a:spcBef>
              <a:buFontTx/>
              <a:buChar char="•"/>
            </a:pPr>
            <a:r>
              <a:rPr lang="en-US" sz="4000">
                <a:solidFill>
                  <a:srgbClr val="006600"/>
                </a:solidFill>
              </a:rPr>
              <a:t>Node Capacity 127 Transmit &amp; Receive Nodes</a:t>
            </a:r>
          </a:p>
        </p:txBody>
      </p:sp>
    </p:spTree>
  </p:cSld>
  <p:clrMapOvr>
    <a:masterClrMapping/>
  </p:clrMapOvr>
  <p:transition spd="slow">
    <p:split orient="vert"/>
  </p:transition>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609600" y="762000"/>
            <a:ext cx="7620000" cy="5578475"/>
          </a:xfrm>
          <a:prstGeom prst="rect">
            <a:avLst/>
          </a:prstGeom>
          <a:noFill/>
          <a:ln w="9525">
            <a:noFill/>
            <a:miter lim="800000"/>
            <a:headEnd/>
            <a:tailEnd/>
          </a:ln>
          <a:effectLst/>
        </p:spPr>
        <p:txBody>
          <a:bodyPr>
            <a:spAutoFit/>
          </a:bodyPr>
          <a:lstStyle/>
          <a:p>
            <a:pPr algn="just">
              <a:spcBef>
                <a:spcPct val="0"/>
              </a:spcBef>
            </a:pPr>
            <a:r>
              <a:rPr lang="en-US" sz="4000">
                <a:solidFill>
                  <a:srgbClr val="D60093"/>
                </a:solidFill>
              </a:rPr>
              <a:t>In Space shuttles</a:t>
            </a:r>
          </a:p>
          <a:p>
            <a:pPr algn="just">
              <a:spcBef>
                <a:spcPct val="0"/>
              </a:spcBef>
            </a:pPr>
            <a:endParaRPr lang="en-US" sz="4000">
              <a:solidFill>
                <a:srgbClr val="FFFF66"/>
              </a:solidFill>
            </a:endParaRPr>
          </a:p>
          <a:p>
            <a:pPr algn="just">
              <a:spcBef>
                <a:spcPct val="0"/>
              </a:spcBef>
            </a:pPr>
            <a:r>
              <a:rPr lang="en-US" sz="4000">
                <a:solidFill>
                  <a:srgbClr val="D60093"/>
                </a:solidFill>
              </a:rPr>
              <a:t>Two commonly used data buses</a:t>
            </a:r>
          </a:p>
          <a:p>
            <a:pPr algn="just">
              <a:spcBef>
                <a:spcPct val="0"/>
              </a:spcBef>
            </a:pPr>
            <a:endParaRPr lang="en-US" sz="4000">
              <a:solidFill>
                <a:srgbClr val="D60093"/>
              </a:solidFill>
            </a:endParaRPr>
          </a:p>
          <a:p>
            <a:pPr algn="just">
              <a:spcBef>
                <a:spcPct val="0"/>
              </a:spcBef>
            </a:pPr>
            <a:r>
              <a:rPr lang="en-US" sz="4000">
                <a:solidFill>
                  <a:srgbClr val="FF0000"/>
                </a:solidFill>
              </a:rPr>
              <a:t>1. Multiplex interface adapter(MIA) </a:t>
            </a:r>
          </a:p>
          <a:p>
            <a:pPr algn="just">
              <a:spcBef>
                <a:spcPct val="0"/>
              </a:spcBef>
            </a:pPr>
            <a:r>
              <a:rPr lang="en-US" sz="4000">
                <a:solidFill>
                  <a:srgbClr val="FF0000"/>
                </a:solidFill>
              </a:rPr>
              <a:t>  </a:t>
            </a:r>
          </a:p>
          <a:p>
            <a:pPr algn="just">
              <a:spcBef>
                <a:spcPct val="0"/>
              </a:spcBef>
            </a:pPr>
            <a:r>
              <a:rPr lang="en-US" sz="4000">
                <a:solidFill>
                  <a:srgbClr val="006600"/>
                </a:solidFill>
              </a:rPr>
              <a:t>2. Multiplex/demultiplexer data bus  (MDM)</a:t>
            </a:r>
          </a:p>
          <a:p>
            <a:pPr algn="just">
              <a:spcBef>
                <a:spcPct val="0"/>
              </a:spcBef>
            </a:pPr>
            <a:endParaRPr lang="en-US" sz="4000">
              <a:solidFill>
                <a:srgbClr val="006600"/>
              </a:solidFill>
            </a:endParaRPr>
          </a:p>
        </p:txBody>
      </p:sp>
    </p:spTree>
  </p:cSld>
  <p:clrMapOvr>
    <a:masterClrMapping/>
  </p:clrMapOvr>
  <p:transition spd="slow">
    <p:split orient="vert"/>
  </p:transition>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0" y="1295400"/>
            <a:ext cx="9144000" cy="5578475"/>
          </a:xfrm>
          <a:prstGeom prst="rect">
            <a:avLst/>
          </a:prstGeom>
          <a:noFill/>
          <a:ln w="9525">
            <a:noFill/>
            <a:miter lim="800000"/>
            <a:headEnd/>
            <a:tailEnd/>
          </a:ln>
          <a:effectLst/>
        </p:spPr>
        <p:txBody>
          <a:bodyPr>
            <a:spAutoFit/>
          </a:bodyPr>
          <a:lstStyle/>
          <a:p>
            <a:pPr marL="114300" lvl="1" algn="just">
              <a:spcBef>
                <a:spcPct val="0"/>
              </a:spcBef>
              <a:buFontTx/>
              <a:buChar char="•"/>
            </a:pPr>
            <a:r>
              <a:rPr lang="en-US" sz="4000">
                <a:solidFill>
                  <a:srgbClr val="0000FF"/>
                </a:solidFill>
              </a:rPr>
              <a:t>Command/response protocol</a:t>
            </a:r>
          </a:p>
          <a:p>
            <a:pPr marL="114300" lvl="1" algn="just">
              <a:spcBef>
                <a:spcPct val="0"/>
              </a:spcBef>
              <a:buFontTx/>
              <a:buChar char="•"/>
            </a:pPr>
            <a:endParaRPr lang="en-US" sz="4000">
              <a:solidFill>
                <a:srgbClr val="0000FF"/>
              </a:solidFill>
            </a:endParaRPr>
          </a:p>
          <a:p>
            <a:pPr marL="114300" lvl="1" algn="just">
              <a:spcBef>
                <a:spcPct val="0"/>
              </a:spcBef>
              <a:buFontTx/>
              <a:buChar char="•"/>
            </a:pPr>
            <a:r>
              <a:rPr lang="en-US" sz="4000">
                <a:solidFill>
                  <a:srgbClr val="006600"/>
                </a:solidFill>
              </a:rPr>
              <a:t>24 bit words(plus sync&amp;parity)</a:t>
            </a:r>
          </a:p>
          <a:p>
            <a:pPr marL="114300" lvl="1" algn="just">
              <a:spcBef>
                <a:spcPct val="0"/>
              </a:spcBef>
              <a:buFontTx/>
              <a:buChar char="•"/>
            </a:pPr>
            <a:endParaRPr lang="en-US" sz="4000">
              <a:solidFill>
                <a:srgbClr val="006600"/>
              </a:solidFill>
            </a:endParaRPr>
          </a:p>
          <a:p>
            <a:pPr marL="114300" lvl="1" algn="just">
              <a:spcBef>
                <a:spcPct val="0"/>
              </a:spcBef>
              <a:buFontTx/>
              <a:buChar char="•"/>
            </a:pPr>
            <a:r>
              <a:rPr lang="en-US" sz="4000">
                <a:solidFill>
                  <a:srgbClr val="0000FF"/>
                </a:solidFill>
              </a:rPr>
              <a:t>Same as to 1553 data bus in speed and        </a:t>
            </a:r>
          </a:p>
          <a:p>
            <a:pPr marL="114300" lvl="1" algn="just">
              <a:spcBef>
                <a:spcPct val="0"/>
              </a:spcBef>
            </a:pPr>
            <a:r>
              <a:rPr lang="en-US" sz="4000">
                <a:solidFill>
                  <a:srgbClr val="0000FF"/>
                </a:solidFill>
              </a:rPr>
              <a:t>  biphase Manchester encoding</a:t>
            </a:r>
          </a:p>
          <a:p>
            <a:pPr marL="114300" lvl="1" algn="just">
              <a:spcBef>
                <a:spcPct val="0"/>
              </a:spcBef>
              <a:buFontTx/>
              <a:buChar char="•"/>
            </a:pPr>
            <a:endParaRPr lang="en-US" sz="4000">
              <a:solidFill>
                <a:srgbClr val="0000FF"/>
              </a:solidFill>
            </a:endParaRPr>
          </a:p>
          <a:p>
            <a:pPr marL="114300" lvl="1" algn="just">
              <a:spcBef>
                <a:spcPct val="0"/>
              </a:spcBef>
              <a:buFontTx/>
              <a:buChar char="•"/>
            </a:pPr>
            <a:r>
              <a:rPr lang="en-US" sz="4000">
                <a:solidFill>
                  <a:srgbClr val="006600"/>
                </a:solidFill>
              </a:rPr>
              <a:t>Words are 24 bits long while in 1553     20 bits long</a:t>
            </a:r>
          </a:p>
        </p:txBody>
      </p:sp>
      <p:sp>
        <p:nvSpPr>
          <p:cNvPr id="96259" name="WordArt 3"/>
          <p:cNvSpPr>
            <a:spLocks noChangeArrowheads="1" noChangeShapeType="1" noTextEdit="1"/>
          </p:cNvSpPr>
          <p:nvPr/>
        </p:nvSpPr>
        <p:spPr bwMode="auto">
          <a:xfrm>
            <a:off x="2362200" y="152400"/>
            <a:ext cx="4119563" cy="1084263"/>
          </a:xfrm>
          <a:prstGeom prst="rect">
            <a:avLst/>
          </a:prstGeom>
        </p:spPr>
        <p:txBody>
          <a:bodyPr wrap="none" fromWordArt="1">
            <a:prstTxWarp prst="textCurveUp">
              <a:avLst>
                <a:gd name="adj" fmla="val 40356"/>
              </a:avLst>
            </a:prstTxWarp>
          </a:bodyPr>
          <a:lstStyle/>
          <a:p>
            <a:r>
              <a:rPr lang="en-US" sz="3600" kern="10">
                <a:ln w="12700">
                  <a:solidFill>
                    <a:srgbClr val="000000"/>
                  </a:solidFill>
                  <a:round/>
                  <a:headEnd type="none" w="sm" len="sm"/>
                  <a:tailEnd type="none" w="sm" len="sm"/>
                </a:ln>
                <a:solidFill>
                  <a:srgbClr val="FF3300"/>
                </a:solidFill>
                <a:effectLst>
                  <a:outerShdw dist="45791" dir="2021404" algn="ctr" rotWithShape="0">
                    <a:srgbClr val="808080"/>
                  </a:outerShdw>
                </a:effectLst>
                <a:latin typeface="Arial Black"/>
              </a:rPr>
              <a:t>MIA Data Bus</a:t>
            </a:r>
          </a:p>
        </p:txBody>
      </p:sp>
    </p:spTree>
  </p:cSld>
  <p:clrMapOvr>
    <a:masterClrMapping/>
  </p:clrMapOvr>
  <p:transition spd="slow">
    <p:split orient="vert"/>
  </p:transition>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685800" y="1365250"/>
            <a:ext cx="8153400" cy="4764088"/>
          </a:xfrm>
          <a:prstGeom prst="rect">
            <a:avLst/>
          </a:prstGeom>
          <a:noFill/>
          <a:ln w="9525">
            <a:noFill/>
            <a:miter lim="800000"/>
            <a:headEnd/>
            <a:tailEnd/>
          </a:ln>
          <a:effectLst/>
        </p:spPr>
        <p:txBody>
          <a:bodyPr>
            <a:spAutoFit/>
          </a:bodyPr>
          <a:lstStyle/>
          <a:p>
            <a:pPr algn="just">
              <a:spcBef>
                <a:spcPct val="0"/>
              </a:spcBef>
              <a:buFontTx/>
              <a:buChar char="•"/>
            </a:pPr>
            <a:r>
              <a:rPr lang="en-US" sz="3600">
                <a:solidFill>
                  <a:srgbClr val="FF3300"/>
                </a:solidFill>
              </a:rPr>
              <a:t> </a:t>
            </a:r>
            <a:r>
              <a:rPr lang="en-US" sz="3600">
                <a:solidFill>
                  <a:srgbClr val="D60093"/>
                </a:solidFill>
              </a:rPr>
              <a:t>Serial point to point communication</a:t>
            </a:r>
          </a:p>
          <a:p>
            <a:pPr algn="just">
              <a:lnSpc>
                <a:spcPct val="110000"/>
              </a:lnSpc>
              <a:spcBef>
                <a:spcPct val="0"/>
              </a:spcBef>
            </a:pPr>
            <a:r>
              <a:rPr lang="en-US" sz="3600">
                <a:solidFill>
                  <a:srgbClr val="D60093"/>
                </a:solidFill>
              </a:rPr>
              <a:t> Between  space shuttle payload general support computer and various subsystems</a:t>
            </a:r>
          </a:p>
          <a:p>
            <a:pPr algn="just">
              <a:lnSpc>
                <a:spcPct val="110000"/>
              </a:lnSpc>
              <a:spcBef>
                <a:spcPct val="0"/>
              </a:spcBef>
              <a:buFontTx/>
              <a:buChar char="•"/>
            </a:pPr>
            <a:r>
              <a:rPr lang="en-US" sz="3600">
                <a:solidFill>
                  <a:srgbClr val="99FF66"/>
                </a:solidFill>
              </a:rPr>
              <a:t> </a:t>
            </a:r>
            <a:r>
              <a:rPr lang="en-US" sz="3600">
                <a:solidFill>
                  <a:srgbClr val="006600"/>
                </a:solidFill>
              </a:rPr>
              <a:t>MDM interface consists of a serial data bus and three discretes (Message in, Message out and word)</a:t>
            </a:r>
          </a:p>
          <a:p>
            <a:pPr algn="just">
              <a:spcBef>
                <a:spcPct val="0"/>
              </a:spcBef>
              <a:buFontTx/>
              <a:buChar char="•"/>
            </a:pPr>
            <a:r>
              <a:rPr lang="en-US" sz="3600">
                <a:solidFill>
                  <a:srgbClr val="CC66FF"/>
                </a:solidFill>
              </a:rPr>
              <a:t> </a:t>
            </a:r>
            <a:r>
              <a:rPr lang="en-US" sz="3600">
                <a:solidFill>
                  <a:srgbClr val="D60093"/>
                </a:solidFill>
              </a:rPr>
              <a:t>Discrete contains the timing , direction and No. of words on the serial data bus</a:t>
            </a:r>
          </a:p>
        </p:txBody>
      </p:sp>
      <p:sp>
        <p:nvSpPr>
          <p:cNvPr id="97284" name="WordArt 4" descr="White marble"/>
          <p:cNvSpPr>
            <a:spLocks noChangeArrowheads="1" noChangeShapeType="1" noTextEdit="1"/>
          </p:cNvSpPr>
          <p:nvPr/>
        </p:nvSpPr>
        <p:spPr bwMode="auto">
          <a:xfrm>
            <a:off x="2376488" y="514350"/>
            <a:ext cx="4391025" cy="70485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r>
              <a:rPr lang="en-US" sz="4000" kern="10">
                <a:ln w="9525">
                  <a:round/>
                  <a:headEnd type="none" w="sm" len="sm"/>
                  <a:tailEnd type="none" w="sm" len="sm"/>
                </a:ln>
                <a:blipFill dpi="0" rotWithShape="0">
                  <a:blip r:embed="rId2"/>
                  <a:srcRect/>
                  <a:tile tx="0" ty="0" sx="100000" sy="100000" flip="none" algn="tl"/>
                </a:blipFill>
                <a:latin typeface="Arial Black"/>
              </a:rPr>
              <a:t>MDM DATA BUS</a:t>
            </a:r>
          </a:p>
        </p:txBody>
      </p:sp>
    </p:spTree>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8482" name="Text Box 2"/>
          <p:cNvSpPr txBox="1">
            <a:spLocks noChangeArrowheads="1"/>
          </p:cNvSpPr>
          <p:nvPr/>
        </p:nvSpPr>
        <p:spPr bwMode="auto">
          <a:xfrm>
            <a:off x="76200" y="914400"/>
            <a:ext cx="3657600" cy="366713"/>
          </a:xfrm>
          <a:prstGeom prst="rect">
            <a:avLst/>
          </a:prstGeom>
          <a:noFill/>
          <a:ln w="9525">
            <a:noFill/>
            <a:miter lim="800000"/>
            <a:headEnd/>
            <a:tailEnd/>
          </a:ln>
          <a:effectLst/>
        </p:spPr>
        <p:txBody>
          <a:bodyPr>
            <a:spAutoFit/>
          </a:bodyPr>
          <a:lstStyle/>
          <a:p>
            <a:pPr>
              <a:spcBef>
                <a:spcPct val="50000"/>
              </a:spcBef>
            </a:pPr>
            <a:r>
              <a:rPr lang="en-US" sz="1800" b="1">
                <a:solidFill>
                  <a:srgbClr val="CC3300"/>
                </a:solidFill>
                <a:latin typeface="Arial" pitchFamily="34" charset="0"/>
              </a:rPr>
              <a:t>ADVANTAGES</a:t>
            </a:r>
          </a:p>
        </p:txBody>
      </p:sp>
      <p:sp>
        <p:nvSpPr>
          <p:cNvPr id="148483" name="Text Box 3"/>
          <p:cNvSpPr txBox="1">
            <a:spLocks noChangeArrowheads="1"/>
          </p:cNvSpPr>
          <p:nvPr/>
        </p:nvSpPr>
        <p:spPr bwMode="auto">
          <a:xfrm>
            <a:off x="1676400" y="1311275"/>
            <a:ext cx="7696200" cy="1311275"/>
          </a:xfrm>
          <a:prstGeom prst="rect">
            <a:avLst/>
          </a:prstGeom>
          <a:noFill/>
          <a:ln w="9525">
            <a:noFill/>
            <a:miter lim="800000"/>
            <a:headEnd/>
            <a:tailEnd/>
          </a:ln>
          <a:effectLst/>
        </p:spPr>
        <p:txBody>
          <a:bodyPr>
            <a:spAutoFit/>
          </a:bodyPr>
          <a:lstStyle/>
          <a:p>
            <a:pPr marL="457200" indent="-457200" algn="l">
              <a:spcBef>
                <a:spcPct val="50000"/>
              </a:spcBef>
              <a:buFontTx/>
              <a:buBlip>
                <a:blip r:embed="rId2"/>
              </a:buBlip>
            </a:pPr>
            <a:r>
              <a:rPr lang="en-US" sz="2000" b="1">
                <a:solidFill>
                  <a:srgbClr val="D60093"/>
                </a:solidFill>
                <a:latin typeface="Arial" pitchFamily="34" charset="0"/>
              </a:rPr>
              <a:t>Simple Design</a:t>
            </a:r>
          </a:p>
          <a:p>
            <a:pPr marL="457200" indent="-457200" algn="l">
              <a:spcBef>
                <a:spcPct val="50000"/>
              </a:spcBef>
              <a:buFontTx/>
              <a:buBlip>
                <a:blip r:embed="rId2"/>
              </a:buBlip>
            </a:pPr>
            <a:r>
              <a:rPr lang="en-US" sz="2000" b="1">
                <a:solidFill>
                  <a:srgbClr val="D60093"/>
                </a:solidFill>
                <a:latin typeface="Arial" pitchFamily="34" charset="0"/>
              </a:rPr>
              <a:t>Software can be written easily</a:t>
            </a:r>
          </a:p>
          <a:p>
            <a:pPr marL="457200" indent="-457200" algn="l">
              <a:spcBef>
                <a:spcPct val="50000"/>
              </a:spcBef>
              <a:buFontTx/>
              <a:buBlip>
                <a:blip r:embed="rId2"/>
              </a:buBlip>
            </a:pPr>
            <a:r>
              <a:rPr lang="en-US" sz="2000" b="1">
                <a:solidFill>
                  <a:srgbClr val="D60093"/>
                </a:solidFill>
                <a:latin typeface="Arial" pitchFamily="34" charset="0"/>
              </a:rPr>
              <a:t>Computers are located  in readily accessible bay</a:t>
            </a:r>
          </a:p>
        </p:txBody>
      </p:sp>
      <p:sp>
        <p:nvSpPr>
          <p:cNvPr id="148484" name="Text Box 4"/>
          <p:cNvSpPr txBox="1">
            <a:spLocks noChangeArrowheads="1"/>
          </p:cNvSpPr>
          <p:nvPr/>
        </p:nvSpPr>
        <p:spPr bwMode="auto">
          <a:xfrm>
            <a:off x="838200" y="2835275"/>
            <a:ext cx="4419600" cy="396875"/>
          </a:xfrm>
          <a:prstGeom prst="rect">
            <a:avLst/>
          </a:prstGeom>
          <a:noFill/>
          <a:ln w="9525">
            <a:noFill/>
            <a:miter lim="800000"/>
            <a:headEnd/>
            <a:tailEnd/>
          </a:ln>
          <a:effectLst/>
        </p:spPr>
        <p:txBody>
          <a:bodyPr>
            <a:spAutoFit/>
          </a:bodyPr>
          <a:lstStyle/>
          <a:p>
            <a:pPr algn="l">
              <a:spcBef>
                <a:spcPct val="50000"/>
              </a:spcBef>
            </a:pPr>
            <a:r>
              <a:rPr lang="en-US" sz="2000" b="1">
                <a:solidFill>
                  <a:srgbClr val="CC3300"/>
                </a:solidFill>
                <a:latin typeface="Arial" pitchFamily="34" charset="0"/>
              </a:rPr>
              <a:t>DISADVANTAGES</a:t>
            </a:r>
          </a:p>
        </p:txBody>
      </p:sp>
      <p:sp>
        <p:nvSpPr>
          <p:cNvPr id="148485" name="Text Box 5"/>
          <p:cNvSpPr txBox="1">
            <a:spLocks noChangeArrowheads="1"/>
          </p:cNvSpPr>
          <p:nvPr/>
        </p:nvSpPr>
        <p:spPr bwMode="auto">
          <a:xfrm>
            <a:off x="1676400" y="3352800"/>
            <a:ext cx="7315200" cy="2105025"/>
          </a:xfrm>
          <a:prstGeom prst="rect">
            <a:avLst/>
          </a:prstGeom>
          <a:noFill/>
          <a:ln w="9525">
            <a:noFill/>
            <a:miter lim="800000"/>
            <a:headEnd/>
            <a:tailEnd/>
          </a:ln>
          <a:effectLst/>
        </p:spPr>
        <p:txBody>
          <a:bodyPr>
            <a:spAutoFit/>
          </a:bodyPr>
          <a:lstStyle/>
          <a:p>
            <a:pPr algn="l">
              <a:spcBef>
                <a:spcPct val="50000"/>
              </a:spcBef>
              <a:buFontTx/>
              <a:buBlip>
                <a:blip r:embed="rId2"/>
              </a:buBlip>
            </a:pPr>
            <a:r>
              <a:rPr lang="en-US" sz="2000" b="1">
                <a:solidFill>
                  <a:srgbClr val="D60093"/>
                </a:solidFill>
                <a:latin typeface="Arial" pitchFamily="34" charset="0"/>
              </a:rPr>
              <a:t>   Requirement of long data buses</a:t>
            </a:r>
          </a:p>
          <a:p>
            <a:pPr algn="l">
              <a:spcBef>
                <a:spcPct val="50000"/>
              </a:spcBef>
              <a:buFontTx/>
              <a:buBlip>
                <a:blip r:embed="rId2"/>
              </a:buBlip>
            </a:pPr>
            <a:r>
              <a:rPr lang="en-US" sz="2000" b="1">
                <a:solidFill>
                  <a:srgbClr val="D60093"/>
                </a:solidFill>
                <a:latin typeface="Arial" pitchFamily="34" charset="0"/>
              </a:rPr>
              <a:t>    Low flexibility in software</a:t>
            </a:r>
          </a:p>
          <a:p>
            <a:pPr algn="l">
              <a:spcBef>
                <a:spcPct val="50000"/>
              </a:spcBef>
              <a:buFontTx/>
              <a:buBlip>
                <a:blip r:embed="rId2"/>
              </a:buBlip>
            </a:pPr>
            <a:r>
              <a:rPr lang="en-US" sz="2000" b="1">
                <a:solidFill>
                  <a:srgbClr val="D60093"/>
                </a:solidFill>
                <a:latin typeface="Arial" pitchFamily="34" charset="0"/>
              </a:rPr>
              <a:t>    Increased vulnerability to change</a:t>
            </a:r>
          </a:p>
          <a:p>
            <a:pPr algn="l">
              <a:lnSpc>
                <a:spcPct val="80000"/>
              </a:lnSpc>
              <a:spcBef>
                <a:spcPct val="50000"/>
              </a:spcBef>
              <a:buFontTx/>
              <a:buBlip>
                <a:blip r:embed="rId2"/>
              </a:buBlip>
            </a:pPr>
            <a:r>
              <a:rPr lang="en-US" sz="2000" b="1">
                <a:solidFill>
                  <a:srgbClr val="D60093"/>
                </a:solidFill>
                <a:latin typeface="Arial" pitchFamily="34" charset="0"/>
              </a:rPr>
              <a:t>   Different conversion techniques needed at Central</a:t>
            </a:r>
          </a:p>
          <a:p>
            <a:pPr algn="l">
              <a:lnSpc>
                <a:spcPct val="80000"/>
              </a:lnSpc>
              <a:spcBef>
                <a:spcPct val="50000"/>
              </a:spcBef>
            </a:pPr>
            <a:r>
              <a:rPr lang="en-US" sz="2000" b="1">
                <a:solidFill>
                  <a:srgbClr val="D60093"/>
                </a:solidFill>
                <a:latin typeface="Arial" pitchFamily="34" charset="0"/>
              </a:rPr>
              <a:t>      Computer</a:t>
            </a:r>
          </a:p>
        </p:txBody>
      </p:sp>
      <p:sp>
        <p:nvSpPr>
          <p:cNvPr id="148486" name="Text Box 6"/>
          <p:cNvSpPr txBox="1">
            <a:spLocks noChangeArrowheads="1"/>
          </p:cNvSpPr>
          <p:nvPr/>
        </p:nvSpPr>
        <p:spPr bwMode="auto">
          <a:xfrm>
            <a:off x="1600200" y="304800"/>
            <a:ext cx="5943600" cy="396875"/>
          </a:xfrm>
          <a:prstGeom prst="rect">
            <a:avLst/>
          </a:prstGeom>
          <a:noFill/>
          <a:ln w="9525">
            <a:noFill/>
            <a:miter lim="800000"/>
            <a:headEnd/>
            <a:tailEnd/>
          </a:ln>
          <a:effectLst/>
        </p:spPr>
        <p:txBody>
          <a:bodyPr>
            <a:spAutoFit/>
          </a:bodyPr>
          <a:lstStyle/>
          <a:p>
            <a:pPr>
              <a:spcBef>
                <a:spcPct val="50000"/>
              </a:spcBef>
            </a:pPr>
            <a:r>
              <a:rPr lang="en-US" sz="2000" b="1" u="sng">
                <a:solidFill>
                  <a:srgbClr val="3366FF"/>
                </a:solidFill>
                <a:latin typeface="Arial" pitchFamily="34" charset="0"/>
              </a:rPr>
              <a:t>FGA</a:t>
            </a:r>
            <a:r>
              <a:rPr lang="en-US" sz="2000" b="1" u="sng">
                <a:solidFill>
                  <a:srgbClr val="008000"/>
                </a:solidFill>
                <a:latin typeface="Arial" pitchFamily="34" charset="0"/>
              </a:rPr>
              <a:t> - CENTRALIZED ARCHITECTURE</a:t>
            </a:r>
          </a:p>
        </p:txBody>
      </p:sp>
      <p:sp>
        <p:nvSpPr>
          <p:cNvPr id="148487" name="Text Box 7"/>
          <p:cNvSpPr txBox="1">
            <a:spLocks noChangeArrowheads="1"/>
          </p:cNvSpPr>
          <p:nvPr/>
        </p:nvSpPr>
        <p:spPr bwMode="auto">
          <a:xfrm>
            <a:off x="609600" y="5562600"/>
            <a:ext cx="8229600" cy="822325"/>
          </a:xfrm>
          <a:prstGeom prst="rect">
            <a:avLst/>
          </a:prstGeom>
          <a:noFill/>
          <a:ln w="9525">
            <a:noFill/>
            <a:miter lim="800000"/>
            <a:headEnd/>
            <a:tailEnd/>
          </a:ln>
          <a:effectLst/>
        </p:spPr>
        <p:txBody>
          <a:bodyPr>
            <a:spAutoFit/>
          </a:bodyPr>
          <a:lstStyle/>
          <a:p>
            <a:pPr algn="l">
              <a:lnSpc>
                <a:spcPct val="120000"/>
              </a:lnSpc>
              <a:spcBef>
                <a:spcPct val="50000"/>
              </a:spcBef>
            </a:pPr>
            <a:r>
              <a:rPr lang="en-US" sz="2000" b="1">
                <a:solidFill>
                  <a:srgbClr val="008000"/>
                </a:solidFill>
                <a:latin typeface="Arial" pitchFamily="34" charset="0"/>
              </a:rPr>
              <a:t>Motivated to develop a </a:t>
            </a:r>
            <a:r>
              <a:rPr lang="en-US" sz="2000" b="1" i="1">
                <a:solidFill>
                  <a:srgbClr val="F45544"/>
                </a:solidFill>
                <a:latin typeface="Arial" pitchFamily="34" charset="0"/>
              </a:rPr>
              <a:t>COMMON STANDARD INTERFACE</a:t>
            </a:r>
            <a:r>
              <a:rPr lang="en-US" sz="2000" b="1">
                <a:solidFill>
                  <a:srgbClr val="008000"/>
                </a:solidFill>
                <a:latin typeface="Arial" pitchFamily="34" charset="0"/>
              </a:rPr>
              <a:t> for interfacing the different avionics systems.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762000" y="609600"/>
            <a:ext cx="8382000" cy="4486275"/>
          </a:xfrm>
          <a:prstGeom prst="rect">
            <a:avLst/>
          </a:prstGeom>
          <a:noFill/>
          <a:ln w="9525">
            <a:noFill/>
            <a:miter lim="800000"/>
            <a:headEnd/>
            <a:tailEnd/>
          </a:ln>
          <a:effectLst/>
        </p:spPr>
        <p:txBody>
          <a:bodyPr>
            <a:spAutoFit/>
          </a:bodyPr>
          <a:lstStyle/>
          <a:p>
            <a:pPr algn="l">
              <a:spcBef>
                <a:spcPct val="0"/>
              </a:spcBef>
              <a:buFontTx/>
              <a:buChar char="•"/>
            </a:pPr>
            <a:r>
              <a:rPr lang="en-US" sz="3600">
                <a:solidFill>
                  <a:srgbClr val="0000FF"/>
                </a:solidFill>
              </a:rPr>
              <a:t> Serial data bus is bi-directional </a:t>
            </a:r>
          </a:p>
          <a:p>
            <a:pPr algn="l">
              <a:spcBef>
                <a:spcPct val="0"/>
              </a:spcBef>
            </a:pPr>
            <a:endParaRPr lang="en-US" sz="3600">
              <a:solidFill>
                <a:srgbClr val="0000FF"/>
              </a:solidFill>
            </a:endParaRPr>
          </a:p>
          <a:p>
            <a:pPr algn="l">
              <a:spcBef>
                <a:spcPct val="0"/>
              </a:spcBef>
              <a:buFontTx/>
              <a:buChar char="•"/>
            </a:pPr>
            <a:r>
              <a:rPr lang="en-US" sz="3600">
                <a:solidFill>
                  <a:srgbClr val="FFFF00"/>
                </a:solidFill>
              </a:rPr>
              <a:t> 	</a:t>
            </a:r>
            <a:r>
              <a:rPr lang="en-US" sz="3600">
                <a:solidFill>
                  <a:srgbClr val="006600"/>
                </a:solidFill>
              </a:rPr>
              <a:t>Discrete are driven by bus controller</a:t>
            </a:r>
          </a:p>
          <a:p>
            <a:pPr algn="l">
              <a:spcBef>
                <a:spcPct val="0"/>
              </a:spcBef>
            </a:pPr>
            <a:r>
              <a:rPr lang="en-US" sz="3600">
                <a:solidFill>
                  <a:srgbClr val="006600"/>
                </a:solidFill>
              </a:rPr>
              <a:t>	(the PGSC) and received by the 	remote Terminal</a:t>
            </a:r>
          </a:p>
          <a:p>
            <a:pPr algn="l">
              <a:spcBef>
                <a:spcPct val="0"/>
              </a:spcBef>
              <a:buFontTx/>
              <a:buChar char="•"/>
            </a:pPr>
            <a:r>
              <a:rPr lang="en-US" sz="3600">
                <a:solidFill>
                  <a:srgbClr val="0000FF"/>
                </a:solidFill>
              </a:rPr>
              <a:t>      Speed is 1 Mbps</a:t>
            </a:r>
          </a:p>
          <a:p>
            <a:pPr algn="l">
              <a:spcBef>
                <a:spcPct val="0"/>
              </a:spcBef>
              <a:buFontTx/>
              <a:buChar char="•"/>
            </a:pPr>
            <a:r>
              <a:rPr lang="en-US" sz="3600">
                <a:solidFill>
                  <a:srgbClr val="006600"/>
                </a:solidFill>
              </a:rPr>
              <a:t>      Words have 16 bits, messages upto 32                 words</a:t>
            </a:r>
          </a:p>
        </p:txBody>
      </p:sp>
    </p:spTree>
  </p:cSld>
  <p:clrMapOvr>
    <a:masterClrMapping/>
  </p:clrMapOvr>
  <p:transition spd="slow">
    <p:split orient="vert"/>
  </p:transition>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Rectangle 1026" descr="C:\WINDOWS\Desktop\fsa.gif"/>
          <p:cNvSpPr>
            <a:spLocks noChangeArrowheads="1"/>
          </p:cNvSpPr>
          <p:nvPr/>
        </p:nvSpPr>
        <p:spPr bwMode="auto">
          <a:xfrm>
            <a:off x="1524000" y="381000"/>
            <a:ext cx="6553200" cy="6096000"/>
          </a:xfrm>
          <a:prstGeom prst="rect">
            <a:avLst/>
          </a:prstGeom>
          <a:blipFill dpi="0" rotWithShape="0">
            <a:blip r:embed="rId2" cstate="print"/>
            <a:srcRect/>
            <a:stretch>
              <a:fillRect/>
            </a:stretch>
          </a:blipFill>
          <a:ln w="9525">
            <a:noFill/>
            <a:miter lim="800000"/>
            <a:headEnd type="none" w="sm" len="sm"/>
            <a:tailEnd type="none" w="sm" len="sm"/>
          </a:ln>
          <a:effectLst/>
        </p:spPr>
        <p:txBody>
          <a:bodyPr wrap="none" anchor="ctr"/>
          <a:lstStyle/>
          <a:p>
            <a:endParaRPr lang="en-US"/>
          </a:p>
        </p:txBody>
      </p:sp>
      <p:sp>
        <p:nvSpPr>
          <p:cNvPr id="117763" name="WordArt 1027"/>
          <p:cNvSpPr>
            <a:spLocks noChangeArrowheads="1" noChangeShapeType="1" noTextEdit="1"/>
          </p:cNvSpPr>
          <p:nvPr/>
        </p:nvSpPr>
        <p:spPr bwMode="auto">
          <a:xfrm>
            <a:off x="2667000" y="2971800"/>
            <a:ext cx="3557588" cy="947738"/>
          </a:xfrm>
          <a:prstGeom prst="rect">
            <a:avLst/>
          </a:prstGeom>
        </p:spPr>
        <p:txBody>
          <a:bodyPr wrap="none" fromWordArt="1">
            <a:prstTxWarp prst="textSlantUp">
              <a:avLst>
                <a:gd name="adj" fmla="val 0"/>
              </a:avLst>
            </a:prstTxWarp>
          </a:bodyPr>
          <a:lstStyle/>
          <a:p>
            <a:r>
              <a:rPr lang="en-US" sz="3600" kern="10">
                <a:ln w="9525">
                  <a:solidFill>
                    <a:srgbClr val="CC99FF"/>
                  </a:solidFill>
                  <a:round/>
                  <a:headEnd type="none" w="sm" len="sm"/>
                  <a:tailEnd type="none" w="sm" len="sm"/>
                </a:ln>
                <a:gradFill rotWithShape="0">
                  <a:gsLst>
                    <a:gs pos="0">
                      <a:srgbClr val="6600CC"/>
                    </a:gs>
                    <a:gs pos="100000">
                      <a:srgbClr val="CC00CC"/>
                    </a:gs>
                  </a:gsLst>
                  <a:lin ang="5400000" scaled="1"/>
                </a:gradFill>
                <a:effectLst>
                  <a:outerShdw dist="53882" dir="2700000" algn="ctr" rotWithShape="0">
                    <a:srgbClr val="9999FF"/>
                  </a:outerShdw>
                </a:effectLst>
                <a:latin typeface="Impact"/>
              </a:rPr>
              <a:t>CAN BUS</a:t>
            </a:r>
          </a:p>
        </p:txBody>
      </p:sp>
    </p:spTree>
  </p:cSld>
  <p:clrMapOvr>
    <a:masterClrMapping/>
  </p:clrMapOvr>
  <p:transition spd="slow">
    <p:split orient="vert"/>
  </p:transition>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1965325" y="136525"/>
            <a:ext cx="184150" cy="701675"/>
          </a:xfrm>
          <a:prstGeom prst="rect">
            <a:avLst/>
          </a:prstGeom>
          <a:noFill/>
          <a:ln w="9525">
            <a:noFill/>
            <a:miter lim="800000"/>
            <a:headEnd/>
            <a:tailEnd/>
          </a:ln>
          <a:effectLst/>
        </p:spPr>
        <p:txBody>
          <a:bodyPr wrap="none">
            <a:spAutoFit/>
          </a:bodyPr>
          <a:lstStyle/>
          <a:p>
            <a:pPr algn="l">
              <a:spcBef>
                <a:spcPct val="0"/>
              </a:spcBef>
            </a:pPr>
            <a:endParaRPr lang="en-US" sz="4000"/>
          </a:p>
        </p:txBody>
      </p:sp>
      <p:sp>
        <p:nvSpPr>
          <p:cNvPr id="109571" name="Text Box 3"/>
          <p:cNvSpPr txBox="1">
            <a:spLocks noChangeArrowheads="1"/>
          </p:cNvSpPr>
          <p:nvPr/>
        </p:nvSpPr>
        <p:spPr bwMode="auto">
          <a:xfrm>
            <a:off x="762000" y="1508125"/>
            <a:ext cx="8305800" cy="4359275"/>
          </a:xfrm>
          <a:prstGeom prst="rect">
            <a:avLst/>
          </a:prstGeom>
          <a:noFill/>
          <a:ln w="9525">
            <a:noFill/>
            <a:miter lim="800000"/>
            <a:headEnd/>
            <a:tailEnd/>
          </a:ln>
          <a:effectLst/>
        </p:spPr>
        <p:txBody>
          <a:bodyPr>
            <a:spAutoFit/>
          </a:bodyPr>
          <a:lstStyle/>
          <a:p>
            <a:pPr algn="l">
              <a:spcBef>
                <a:spcPct val="0"/>
              </a:spcBef>
            </a:pPr>
            <a:r>
              <a:rPr lang="en-US" sz="4000">
                <a:solidFill>
                  <a:srgbClr val="006600"/>
                </a:solidFill>
              </a:rPr>
              <a:t>In Space Applications</a:t>
            </a:r>
          </a:p>
          <a:p>
            <a:pPr algn="l">
              <a:spcBef>
                <a:spcPct val="0"/>
              </a:spcBef>
            </a:pPr>
            <a:endParaRPr lang="en-US" sz="4000">
              <a:solidFill>
                <a:srgbClr val="006600"/>
              </a:solidFill>
            </a:endParaRPr>
          </a:p>
          <a:p>
            <a:pPr algn="l">
              <a:spcBef>
                <a:spcPct val="0"/>
              </a:spcBef>
              <a:buFontTx/>
              <a:buChar char="•"/>
            </a:pPr>
            <a:r>
              <a:rPr lang="en-US" sz="4000">
                <a:solidFill>
                  <a:srgbClr val="0000FF"/>
                </a:solidFill>
              </a:rPr>
              <a:t> FASat-ALPHA(Chile) will carry an advanced OBDH system </a:t>
            </a:r>
          </a:p>
          <a:p>
            <a:pPr algn="l">
              <a:spcBef>
                <a:spcPct val="0"/>
              </a:spcBef>
              <a:buFontTx/>
              <a:buChar char="•"/>
            </a:pPr>
            <a:r>
              <a:rPr lang="en-US" sz="4000">
                <a:solidFill>
                  <a:srgbClr val="CCFFFF"/>
                </a:solidFill>
              </a:rPr>
              <a:t> </a:t>
            </a:r>
            <a:r>
              <a:rPr lang="en-US" sz="4000">
                <a:solidFill>
                  <a:srgbClr val="006600"/>
                </a:solidFill>
              </a:rPr>
              <a:t>In this, Controller Area Network (CAN) bus is used to connect all processing nodes</a:t>
            </a:r>
          </a:p>
        </p:txBody>
      </p:sp>
      <p:sp>
        <p:nvSpPr>
          <p:cNvPr id="109573" name="WordArt 5"/>
          <p:cNvSpPr>
            <a:spLocks noChangeArrowheads="1" noChangeShapeType="1" noTextEdit="1"/>
          </p:cNvSpPr>
          <p:nvPr/>
        </p:nvSpPr>
        <p:spPr bwMode="auto">
          <a:xfrm>
            <a:off x="3276600" y="533400"/>
            <a:ext cx="2390775" cy="647700"/>
          </a:xfrm>
          <a:prstGeom prst="rect">
            <a:avLst/>
          </a:prstGeom>
        </p:spPr>
        <p:txBody>
          <a:bodyPr wrap="none" fromWordArt="1">
            <a:prstTxWarp prst="textPlain">
              <a:avLst>
                <a:gd name="adj" fmla="val 50000"/>
              </a:avLst>
            </a:prstTxWarp>
          </a:bodyPr>
          <a:lstStyle/>
          <a:p>
            <a:r>
              <a:rPr lang="en-US" sz="4400" kern="10">
                <a:ln w="9525">
                  <a:noFill/>
                  <a:round/>
                  <a:headEnd type="none" w="sm" len="sm"/>
                  <a:tailEnd type="none" w="sm" len="sm"/>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Lucida Sans"/>
              </a:rPr>
              <a:t>CAN BUS</a:t>
            </a:r>
          </a:p>
        </p:txBody>
      </p:sp>
    </p:spTree>
  </p:cSld>
  <p:clrMapOvr>
    <a:masterClrMapping/>
  </p:clrMapOvr>
  <p:transition spd="slow">
    <p:split orient="vert"/>
  </p:transition>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1584325" y="225425"/>
            <a:ext cx="184150" cy="701675"/>
          </a:xfrm>
          <a:prstGeom prst="rect">
            <a:avLst/>
          </a:prstGeom>
          <a:noFill/>
          <a:ln w="9525">
            <a:noFill/>
            <a:miter lim="800000"/>
            <a:headEnd/>
            <a:tailEnd/>
          </a:ln>
          <a:effectLst/>
        </p:spPr>
        <p:txBody>
          <a:bodyPr wrap="none">
            <a:spAutoFit/>
          </a:bodyPr>
          <a:lstStyle/>
          <a:p>
            <a:pPr algn="l">
              <a:spcBef>
                <a:spcPct val="0"/>
              </a:spcBef>
            </a:pPr>
            <a:endParaRPr lang="en-US" sz="4000"/>
          </a:p>
        </p:txBody>
      </p:sp>
      <p:sp>
        <p:nvSpPr>
          <p:cNvPr id="110595" name="Text Box 3"/>
          <p:cNvSpPr txBox="1">
            <a:spLocks noChangeArrowheads="1"/>
          </p:cNvSpPr>
          <p:nvPr/>
        </p:nvSpPr>
        <p:spPr bwMode="auto">
          <a:xfrm>
            <a:off x="1050925" y="225425"/>
            <a:ext cx="184150" cy="701675"/>
          </a:xfrm>
          <a:prstGeom prst="rect">
            <a:avLst/>
          </a:prstGeom>
          <a:noFill/>
          <a:ln w="9525">
            <a:noFill/>
            <a:miter lim="800000"/>
            <a:headEnd/>
            <a:tailEnd/>
          </a:ln>
          <a:effectLst/>
        </p:spPr>
        <p:txBody>
          <a:bodyPr wrap="none">
            <a:spAutoFit/>
          </a:bodyPr>
          <a:lstStyle/>
          <a:p>
            <a:pPr algn="l">
              <a:spcBef>
                <a:spcPct val="0"/>
              </a:spcBef>
            </a:pPr>
            <a:endParaRPr lang="en-US" sz="4000"/>
          </a:p>
        </p:txBody>
      </p:sp>
      <p:sp>
        <p:nvSpPr>
          <p:cNvPr id="110596" name="Text Box 4"/>
          <p:cNvSpPr txBox="1">
            <a:spLocks noChangeArrowheads="1"/>
          </p:cNvSpPr>
          <p:nvPr/>
        </p:nvSpPr>
        <p:spPr bwMode="auto">
          <a:xfrm>
            <a:off x="381000" y="304800"/>
            <a:ext cx="8382000" cy="6188075"/>
          </a:xfrm>
          <a:prstGeom prst="rect">
            <a:avLst/>
          </a:prstGeom>
          <a:noFill/>
          <a:ln w="9525">
            <a:noFill/>
            <a:miter lim="800000"/>
            <a:headEnd/>
            <a:tailEnd/>
          </a:ln>
          <a:effectLst/>
        </p:spPr>
        <p:txBody>
          <a:bodyPr>
            <a:spAutoFit/>
          </a:bodyPr>
          <a:lstStyle/>
          <a:p>
            <a:pPr algn="l">
              <a:spcBef>
                <a:spcPct val="0"/>
              </a:spcBef>
            </a:pPr>
            <a:endParaRPr lang="en-US" sz="4000"/>
          </a:p>
          <a:p>
            <a:pPr algn="just">
              <a:spcBef>
                <a:spcPct val="0"/>
              </a:spcBef>
              <a:buFontTx/>
              <a:buChar char="•"/>
            </a:pPr>
            <a:r>
              <a:rPr lang="en-US" sz="4000">
                <a:solidFill>
                  <a:srgbClr val="FF9900"/>
                </a:solidFill>
              </a:rPr>
              <a:t> </a:t>
            </a:r>
            <a:r>
              <a:rPr lang="en-US" sz="4000">
                <a:solidFill>
                  <a:srgbClr val="0000FF"/>
                </a:solidFill>
              </a:rPr>
              <a:t>ROMER-a DANISH</a:t>
            </a:r>
            <a:r>
              <a:rPr lang="en-US" sz="4000">
                <a:solidFill>
                  <a:srgbClr val="FF9900"/>
                </a:solidFill>
              </a:rPr>
              <a:t> </a:t>
            </a:r>
            <a:r>
              <a:rPr lang="en-US" sz="4000">
                <a:solidFill>
                  <a:srgbClr val="660066"/>
                </a:solidFill>
              </a:rPr>
              <a:t>satellite,</a:t>
            </a:r>
            <a:r>
              <a:rPr lang="en-US" sz="4000">
                <a:solidFill>
                  <a:srgbClr val="FF9900"/>
                </a:solidFill>
              </a:rPr>
              <a:t> </a:t>
            </a:r>
            <a:r>
              <a:rPr lang="en-US" sz="4000">
                <a:solidFill>
                  <a:srgbClr val="0000FF"/>
                </a:solidFill>
              </a:rPr>
              <a:t>ACS</a:t>
            </a:r>
            <a:r>
              <a:rPr lang="en-US" sz="4000">
                <a:solidFill>
                  <a:srgbClr val="99FF33"/>
                </a:solidFill>
              </a:rPr>
              <a:t> </a:t>
            </a:r>
            <a:r>
              <a:rPr lang="en-US" sz="4000">
                <a:solidFill>
                  <a:srgbClr val="660066"/>
                </a:solidFill>
              </a:rPr>
              <a:t>will be implemented on an on-board</a:t>
            </a:r>
            <a:r>
              <a:rPr lang="en-US" sz="4000">
                <a:solidFill>
                  <a:srgbClr val="FF9900"/>
                </a:solidFill>
              </a:rPr>
              <a:t> </a:t>
            </a:r>
            <a:r>
              <a:rPr lang="en-US" sz="4000">
                <a:solidFill>
                  <a:srgbClr val="660066"/>
                </a:solidFill>
              </a:rPr>
              <a:t>connected to a</a:t>
            </a:r>
            <a:r>
              <a:rPr lang="en-US" sz="4000">
                <a:solidFill>
                  <a:srgbClr val="FF9900"/>
                </a:solidFill>
              </a:rPr>
              <a:t> </a:t>
            </a:r>
            <a:r>
              <a:rPr lang="en-US" sz="4000">
                <a:solidFill>
                  <a:srgbClr val="0000FF"/>
                </a:solidFill>
              </a:rPr>
              <a:t>CANBUS</a:t>
            </a:r>
            <a:r>
              <a:rPr lang="en-US" sz="4000">
                <a:solidFill>
                  <a:srgbClr val="FF9900"/>
                </a:solidFill>
              </a:rPr>
              <a:t> </a:t>
            </a:r>
            <a:r>
              <a:rPr lang="en-US" sz="4000">
                <a:solidFill>
                  <a:srgbClr val="660066"/>
                </a:solidFill>
              </a:rPr>
              <a:t>in order to communicate with sensors and actuators</a:t>
            </a:r>
            <a:r>
              <a:rPr lang="en-US" sz="4000">
                <a:solidFill>
                  <a:srgbClr val="FF9900"/>
                </a:solidFill>
              </a:rPr>
              <a:t> </a:t>
            </a:r>
            <a:r>
              <a:rPr lang="en-US" sz="4000">
                <a:solidFill>
                  <a:srgbClr val="660066"/>
                </a:solidFill>
              </a:rPr>
              <a:t>of the</a:t>
            </a:r>
            <a:r>
              <a:rPr lang="en-US" sz="4000">
                <a:solidFill>
                  <a:srgbClr val="FF9900"/>
                </a:solidFill>
              </a:rPr>
              <a:t> </a:t>
            </a:r>
            <a:r>
              <a:rPr lang="en-US" sz="4000">
                <a:solidFill>
                  <a:srgbClr val="0000FF"/>
                </a:solidFill>
              </a:rPr>
              <a:t>ACS.</a:t>
            </a:r>
          </a:p>
          <a:p>
            <a:pPr algn="just">
              <a:spcBef>
                <a:spcPct val="0"/>
              </a:spcBef>
              <a:buFontTx/>
              <a:buChar char="•"/>
            </a:pPr>
            <a:r>
              <a:rPr lang="en-US" sz="4000">
                <a:solidFill>
                  <a:srgbClr val="99FF33"/>
                </a:solidFill>
              </a:rPr>
              <a:t> </a:t>
            </a:r>
            <a:r>
              <a:rPr lang="en-US" sz="4000">
                <a:solidFill>
                  <a:srgbClr val="0000FF"/>
                </a:solidFill>
              </a:rPr>
              <a:t>CANBUS </a:t>
            </a:r>
            <a:r>
              <a:rPr lang="en-US" sz="4000">
                <a:solidFill>
                  <a:srgbClr val="660066"/>
                </a:solidFill>
              </a:rPr>
              <a:t>network is used for connecting all components via  an interface,within the  body in</a:t>
            </a:r>
            <a:r>
              <a:rPr lang="en-US" sz="4000">
                <a:solidFill>
                  <a:srgbClr val="CCCC00"/>
                </a:solidFill>
              </a:rPr>
              <a:t> </a:t>
            </a:r>
            <a:r>
              <a:rPr lang="en-US" sz="4000">
                <a:solidFill>
                  <a:srgbClr val="0000FF"/>
                </a:solidFill>
              </a:rPr>
              <a:t>TG-A</a:t>
            </a:r>
            <a:r>
              <a:rPr lang="en-US" sz="4000">
                <a:solidFill>
                  <a:srgbClr val="CCCC00"/>
                </a:solidFill>
              </a:rPr>
              <a:t> </a:t>
            </a:r>
            <a:r>
              <a:rPr lang="en-US" sz="4000">
                <a:solidFill>
                  <a:srgbClr val="660066"/>
                </a:solidFill>
              </a:rPr>
              <a:t>launch vehicles.</a:t>
            </a:r>
          </a:p>
        </p:txBody>
      </p:sp>
    </p:spTree>
  </p:cSld>
  <p:clrMapOvr>
    <a:masterClrMapping/>
  </p:clrMapOvr>
  <p:transition spd="slow">
    <p:split orient="vert"/>
  </p:transition>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WordArt 2"/>
          <p:cNvSpPr>
            <a:spLocks noChangeArrowheads="1" noChangeShapeType="1" noTextEdit="1"/>
          </p:cNvSpPr>
          <p:nvPr/>
        </p:nvSpPr>
        <p:spPr bwMode="auto">
          <a:xfrm>
            <a:off x="1638300" y="2152650"/>
            <a:ext cx="6286500" cy="2495550"/>
          </a:xfrm>
          <a:prstGeom prst="rect">
            <a:avLst/>
          </a:prstGeom>
        </p:spPr>
        <p:txBody>
          <a:bodyPr wrap="none" fromWordArt="1">
            <a:prstTxWarp prst="textPlain">
              <a:avLst>
                <a:gd name="adj" fmla="val 50000"/>
              </a:avLst>
            </a:prstTxWarp>
          </a:bodyPr>
          <a:lstStyle/>
          <a:p>
            <a:r>
              <a:rPr lang="en-US" sz="3600" kern="10">
                <a:ln w="12700">
                  <a:solidFill>
                    <a:srgbClr val="EAEAEA"/>
                  </a:solidFill>
                  <a:round/>
                  <a:headEnd/>
                  <a:tailEnd/>
                </a:ln>
                <a:solidFill>
                  <a:srgbClr val="993300"/>
                </a:solidFill>
                <a:latin typeface="Arial Black"/>
              </a:rPr>
              <a:t>MIL-Std 1553 Data Bus in</a:t>
            </a:r>
          </a:p>
          <a:p>
            <a:r>
              <a:rPr lang="en-US" sz="3600" kern="10">
                <a:ln w="12700">
                  <a:solidFill>
                    <a:srgbClr val="EAEAEA"/>
                  </a:solidFill>
                  <a:round/>
                  <a:headEnd/>
                  <a:tailEnd/>
                </a:ln>
                <a:solidFill>
                  <a:srgbClr val="993300"/>
                </a:solidFill>
                <a:latin typeface="Arial Black"/>
              </a:rPr>
              <a:t>Space Applications</a:t>
            </a:r>
          </a:p>
        </p:txBody>
      </p:sp>
    </p:spTree>
  </p:cSld>
  <p:clrMapOvr>
    <a:masterClrMapping/>
  </p:clrMapOvr>
  <p:transition spd="slow">
    <p:split orient="vert"/>
  </p:transition>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517525" y="517525"/>
            <a:ext cx="8027988" cy="6188075"/>
          </a:xfrm>
          <a:prstGeom prst="rect">
            <a:avLst/>
          </a:prstGeom>
          <a:noFill/>
          <a:ln w="9525">
            <a:noFill/>
            <a:miter lim="800000"/>
            <a:headEnd/>
            <a:tailEnd/>
          </a:ln>
          <a:effectLst/>
        </p:spPr>
        <p:txBody>
          <a:bodyPr>
            <a:spAutoFit/>
          </a:bodyPr>
          <a:lstStyle/>
          <a:p>
            <a:pPr algn="just">
              <a:spcBef>
                <a:spcPct val="0"/>
              </a:spcBef>
              <a:buFontTx/>
              <a:buChar char="•"/>
            </a:pPr>
            <a:r>
              <a:rPr lang="en-US" sz="4000">
                <a:solidFill>
                  <a:srgbClr val="66FFFF"/>
                </a:solidFill>
              </a:rPr>
              <a:t> </a:t>
            </a:r>
            <a:r>
              <a:rPr lang="en-US" sz="4000">
                <a:solidFill>
                  <a:srgbClr val="0000FF"/>
                </a:solidFill>
              </a:rPr>
              <a:t>TAOS-Technology for Autonomous </a:t>
            </a:r>
          </a:p>
          <a:p>
            <a:pPr algn="just">
              <a:spcBef>
                <a:spcPct val="0"/>
              </a:spcBef>
            </a:pPr>
            <a:r>
              <a:rPr lang="en-US" sz="4000">
                <a:solidFill>
                  <a:srgbClr val="0000FF"/>
                </a:solidFill>
              </a:rPr>
              <a:t>  Operational survivability</a:t>
            </a:r>
          </a:p>
          <a:p>
            <a:pPr algn="just">
              <a:spcBef>
                <a:spcPct val="0"/>
              </a:spcBef>
            </a:pPr>
            <a:endParaRPr lang="en-US" sz="4000">
              <a:solidFill>
                <a:srgbClr val="0000FF"/>
              </a:solidFill>
            </a:endParaRPr>
          </a:p>
          <a:p>
            <a:pPr algn="just">
              <a:spcBef>
                <a:spcPct val="0"/>
              </a:spcBef>
              <a:buFontTx/>
              <a:buChar char="•"/>
            </a:pPr>
            <a:r>
              <a:rPr lang="en-US" sz="4000">
                <a:solidFill>
                  <a:srgbClr val="FFFF99"/>
                </a:solidFill>
              </a:rPr>
              <a:t> </a:t>
            </a:r>
            <a:r>
              <a:rPr lang="en-US" sz="4000">
                <a:solidFill>
                  <a:srgbClr val="006600"/>
                </a:solidFill>
              </a:rPr>
              <a:t>In TAOS Satellite 1553 is used for</a:t>
            </a:r>
          </a:p>
          <a:p>
            <a:pPr algn="just">
              <a:spcBef>
                <a:spcPct val="0"/>
              </a:spcBef>
            </a:pPr>
            <a:r>
              <a:rPr lang="en-US" sz="4000">
                <a:solidFill>
                  <a:srgbClr val="006600"/>
                </a:solidFill>
              </a:rPr>
              <a:t>  intersatellite  communications</a:t>
            </a:r>
          </a:p>
          <a:p>
            <a:pPr algn="just">
              <a:spcBef>
                <a:spcPct val="0"/>
              </a:spcBef>
            </a:pPr>
            <a:endParaRPr lang="en-US" sz="4000">
              <a:solidFill>
                <a:srgbClr val="006600"/>
              </a:solidFill>
            </a:endParaRPr>
          </a:p>
          <a:p>
            <a:pPr algn="just">
              <a:spcBef>
                <a:spcPct val="0"/>
              </a:spcBef>
              <a:buFontTx/>
              <a:buChar char="•"/>
            </a:pPr>
            <a:r>
              <a:rPr lang="en-US" sz="4000">
                <a:solidFill>
                  <a:srgbClr val="0000FF"/>
                </a:solidFill>
              </a:rPr>
              <a:t> Two MIL-Std 1750A(Processor) are </a:t>
            </a:r>
          </a:p>
          <a:p>
            <a:pPr algn="just">
              <a:spcBef>
                <a:spcPct val="0"/>
              </a:spcBef>
            </a:pPr>
            <a:r>
              <a:rPr lang="en-US" sz="4000">
                <a:solidFill>
                  <a:srgbClr val="0000FF"/>
                </a:solidFill>
              </a:rPr>
              <a:t>  used for spacecraft control and </a:t>
            </a:r>
          </a:p>
          <a:p>
            <a:pPr algn="just">
              <a:spcBef>
                <a:spcPct val="0"/>
              </a:spcBef>
            </a:pPr>
            <a:r>
              <a:rPr lang="en-US" sz="4000">
                <a:solidFill>
                  <a:srgbClr val="0000FF"/>
                </a:solidFill>
              </a:rPr>
              <a:t>  payload operation</a:t>
            </a:r>
          </a:p>
          <a:p>
            <a:pPr algn="just">
              <a:spcBef>
                <a:spcPct val="0"/>
              </a:spcBef>
            </a:pPr>
            <a:endParaRPr lang="en-US" sz="4000">
              <a:solidFill>
                <a:srgbClr val="0000FF"/>
              </a:solidFill>
            </a:endParaRPr>
          </a:p>
        </p:txBody>
      </p:sp>
    </p:spTree>
  </p:cSld>
  <p:clrMapOvr>
    <a:masterClrMapping/>
  </p:clrMapOvr>
  <p:transition spd="slow">
    <p:split orient="vert"/>
  </p:transition>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7" name="Rectangle 3" descr="C:\WINDOWS\Desktop\Station.jpg"/>
          <p:cNvSpPr>
            <a:spLocks noChangeArrowheads="1"/>
          </p:cNvSpPr>
          <p:nvPr/>
        </p:nvSpPr>
        <p:spPr bwMode="auto">
          <a:xfrm>
            <a:off x="381000" y="342900"/>
            <a:ext cx="8382000" cy="6172200"/>
          </a:xfrm>
          <a:prstGeom prst="rect">
            <a:avLst/>
          </a:prstGeom>
          <a:blipFill dpi="0" rotWithShape="0">
            <a:blip r:embed="rId2" cstate="print"/>
            <a:srcRect/>
            <a:stretch>
              <a:fillRect/>
            </a:stretch>
          </a:blipFill>
          <a:ln w="9525">
            <a:noFill/>
            <a:miter lim="800000"/>
            <a:headEnd type="none" w="sm" len="sm"/>
            <a:tailEnd type="none" w="sm" len="sm"/>
          </a:ln>
          <a:effectLst/>
        </p:spPr>
        <p:txBody>
          <a:bodyPr wrap="none" anchor="ctr"/>
          <a:lstStyle/>
          <a:p>
            <a:endParaRPr lang="en-US"/>
          </a:p>
        </p:txBody>
      </p:sp>
      <p:sp>
        <p:nvSpPr>
          <p:cNvPr id="118789" name="WordArt 5"/>
          <p:cNvSpPr>
            <a:spLocks noChangeArrowheads="1" noChangeShapeType="1" noTextEdit="1"/>
          </p:cNvSpPr>
          <p:nvPr/>
        </p:nvSpPr>
        <p:spPr bwMode="auto">
          <a:xfrm>
            <a:off x="2438400" y="5410200"/>
            <a:ext cx="4648200" cy="914400"/>
          </a:xfrm>
          <a:prstGeom prst="rect">
            <a:avLst/>
          </a:prstGeom>
        </p:spPr>
        <p:txBody>
          <a:bodyPr wrap="none" fromWordArt="1">
            <a:prstTxWarp prst="textPlain">
              <a:avLst>
                <a:gd name="adj" fmla="val 50000"/>
              </a:avLst>
            </a:prstTxWarp>
          </a:bodyPr>
          <a:lstStyle/>
          <a:p>
            <a:r>
              <a:rPr lang="en-US" sz="3600" kern="10">
                <a:ln w="12700">
                  <a:solidFill>
                    <a:srgbClr val="3333CC"/>
                  </a:solidFill>
                  <a:round/>
                  <a:headEnd type="none" w="sm" len="sm"/>
                  <a:tailEnd type="none" w="sm" len="sm"/>
                </a:ln>
                <a:solidFill>
                  <a:srgbClr val="FF6600"/>
                </a:solidFill>
                <a:effectLst>
                  <a:outerShdw dist="45791" dir="2021404" algn="ctr" rotWithShape="0">
                    <a:srgbClr val="9999FF"/>
                  </a:outerShdw>
                </a:effectLst>
                <a:latin typeface="Arial Black"/>
              </a:rPr>
              <a:t>SPACE STATION</a:t>
            </a:r>
          </a:p>
        </p:txBody>
      </p:sp>
    </p:spTree>
  </p:cSld>
  <p:clrMapOvr>
    <a:masterClrMapping/>
  </p:clrMapOvr>
  <p:transition spd="slow">
    <p:split orient="vert"/>
  </p:transition>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609600" y="1508125"/>
            <a:ext cx="8328025" cy="4359275"/>
          </a:xfrm>
          <a:prstGeom prst="rect">
            <a:avLst/>
          </a:prstGeom>
          <a:noFill/>
          <a:ln w="9525">
            <a:noFill/>
            <a:miter lim="800000"/>
            <a:headEnd/>
            <a:tailEnd/>
          </a:ln>
          <a:effectLst/>
        </p:spPr>
        <p:txBody>
          <a:bodyPr wrap="none">
            <a:spAutoFit/>
          </a:bodyPr>
          <a:lstStyle/>
          <a:p>
            <a:pPr algn="just">
              <a:spcBef>
                <a:spcPct val="0"/>
              </a:spcBef>
            </a:pPr>
            <a:r>
              <a:rPr lang="en-US" sz="4000">
                <a:solidFill>
                  <a:srgbClr val="0000FF"/>
                </a:solidFill>
              </a:rPr>
              <a:t>MIL-Std 1553 Data Buses are used </a:t>
            </a:r>
          </a:p>
          <a:p>
            <a:pPr algn="just">
              <a:spcBef>
                <a:spcPct val="0"/>
              </a:spcBef>
            </a:pPr>
            <a:r>
              <a:rPr lang="en-US" sz="4000">
                <a:solidFill>
                  <a:srgbClr val="0000FF"/>
                </a:solidFill>
              </a:rPr>
              <a:t>for a common data link between all  </a:t>
            </a:r>
          </a:p>
          <a:p>
            <a:pPr algn="just">
              <a:spcBef>
                <a:spcPct val="0"/>
              </a:spcBef>
            </a:pPr>
            <a:r>
              <a:rPr lang="en-US" sz="4000">
                <a:solidFill>
                  <a:srgbClr val="0000FF"/>
                </a:solidFill>
              </a:rPr>
              <a:t>segments of U.S. laboratory Module,</a:t>
            </a:r>
          </a:p>
          <a:p>
            <a:pPr algn="just">
              <a:spcBef>
                <a:spcPct val="0"/>
              </a:spcBef>
            </a:pPr>
            <a:r>
              <a:rPr lang="en-US" sz="4000">
                <a:solidFill>
                  <a:srgbClr val="0000FF"/>
                </a:solidFill>
              </a:rPr>
              <a:t>Russian Service Module and functional </a:t>
            </a:r>
          </a:p>
          <a:p>
            <a:pPr algn="just">
              <a:spcBef>
                <a:spcPct val="0"/>
              </a:spcBef>
            </a:pPr>
            <a:r>
              <a:rPr lang="en-US" sz="4000">
                <a:solidFill>
                  <a:srgbClr val="0000FF"/>
                </a:solidFill>
              </a:rPr>
              <a:t>Cargo block, the European Columbus </a:t>
            </a:r>
          </a:p>
          <a:p>
            <a:pPr algn="just">
              <a:spcBef>
                <a:spcPct val="0"/>
              </a:spcBef>
            </a:pPr>
            <a:r>
              <a:rPr lang="en-US" sz="4000">
                <a:solidFill>
                  <a:srgbClr val="0000FF"/>
                </a:solidFill>
              </a:rPr>
              <a:t>Orbital facility and the Japanese </a:t>
            </a:r>
          </a:p>
          <a:p>
            <a:pPr algn="just">
              <a:spcBef>
                <a:spcPct val="0"/>
              </a:spcBef>
            </a:pPr>
            <a:r>
              <a:rPr lang="en-US" sz="4000">
                <a:solidFill>
                  <a:srgbClr val="0000FF"/>
                </a:solidFill>
              </a:rPr>
              <a:t>Experimental Modulej</a:t>
            </a:r>
          </a:p>
        </p:txBody>
      </p:sp>
      <p:sp>
        <p:nvSpPr>
          <p:cNvPr id="113667" name="WordArt 3"/>
          <p:cNvSpPr>
            <a:spLocks noChangeArrowheads="1" noChangeShapeType="1" noTextEdit="1"/>
          </p:cNvSpPr>
          <p:nvPr/>
        </p:nvSpPr>
        <p:spPr bwMode="auto">
          <a:xfrm>
            <a:off x="990600" y="609600"/>
            <a:ext cx="6877050" cy="647700"/>
          </a:xfrm>
          <a:prstGeom prst="rect">
            <a:avLst/>
          </a:prstGeom>
        </p:spPr>
        <p:txBody>
          <a:bodyPr wrap="none" fromWordArt="1">
            <a:prstTxWarp prst="textPlain">
              <a:avLst>
                <a:gd name="adj" fmla="val 50000"/>
              </a:avLst>
            </a:prstTxWarp>
          </a:bodyPr>
          <a:lstStyle/>
          <a:p>
            <a:r>
              <a:rPr lang="en-US" sz="3600" kern="10">
                <a:ln w="12700">
                  <a:solidFill>
                    <a:srgbClr val="3333CC"/>
                  </a:solidFill>
                  <a:round/>
                  <a:headEnd/>
                  <a:tailEnd/>
                </a:ln>
                <a:gradFill rotWithShape="0">
                  <a:gsLst>
                    <a:gs pos="0">
                      <a:srgbClr val="FF9933"/>
                    </a:gs>
                    <a:gs pos="100000">
                      <a:srgbClr val="FF6600"/>
                    </a:gs>
                  </a:gsLst>
                  <a:lin ang="5400000" scaled="1"/>
                </a:gradFill>
                <a:latin typeface="Arial Black"/>
              </a:rPr>
              <a:t>International Space Station</a:t>
            </a:r>
          </a:p>
        </p:txBody>
      </p:sp>
    </p:spTree>
  </p:cSld>
  <p:clrMapOvr>
    <a:masterClrMapping/>
  </p:clrMapOvr>
  <p:transition spd="slow">
    <p:split orient="vert"/>
  </p:transition>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4" name="Rectangle 2" descr="C:\WINDOWS\Desktop\components_large.jpg"/>
          <p:cNvSpPr>
            <a:spLocks noChangeArrowheads="1"/>
          </p:cNvSpPr>
          <p:nvPr/>
        </p:nvSpPr>
        <p:spPr bwMode="auto">
          <a:xfrm>
            <a:off x="323850" y="361950"/>
            <a:ext cx="8458200" cy="6096000"/>
          </a:xfrm>
          <a:prstGeom prst="rect">
            <a:avLst/>
          </a:prstGeom>
          <a:blipFill dpi="0" rotWithShape="0">
            <a:blip r:embed="rId2" cstate="print"/>
            <a:srcRect/>
            <a:stretch>
              <a:fillRect/>
            </a:stretch>
          </a:blipFill>
          <a:ln w="9525">
            <a:noFill/>
            <a:miter lim="800000"/>
            <a:headEnd type="none" w="sm" len="sm"/>
            <a:tailEnd type="none" w="sm" len="sm"/>
          </a:ln>
          <a:effectLst/>
        </p:spPr>
        <p:txBody>
          <a:bodyPr wrap="none" anchor="ctr"/>
          <a:lstStyle/>
          <a:p>
            <a:endParaRPr lang="en-US"/>
          </a:p>
        </p:txBody>
      </p:sp>
    </p:spTree>
  </p:cSld>
  <p:clrMapOvr>
    <a:masterClrMapping/>
  </p:clrMapOvr>
  <p:transition spd="slow">
    <p:split orient="vert"/>
  </p:transition>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0" name="Rectangle 2"/>
          <p:cNvSpPr>
            <a:spLocks noGrp="1" noChangeArrowheads="1"/>
          </p:cNvSpPr>
          <p:nvPr>
            <p:ph type="body" idx="1"/>
          </p:nvPr>
        </p:nvSpPr>
        <p:spPr>
          <a:xfrm>
            <a:off x="685800" y="1066800"/>
            <a:ext cx="8001000" cy="5486400"/>
          </a:xfrm>
        </p:spPr>
        <p:txBody>
          <a:bodyPr/>
          <a:lstStyle/>
          <a:p>
            <a:pPr>
              <a:spcBef>
                <a:spcPct val="0"/>
              </a:spcBef>
            </a:pPr>
            <a:r>
              <a:rPr lang="en-US" sz="3600">
                <a:solidFill>
                  <a:srgbClr val="0000FF"/>
                </a:solidFill>
              </a:rPr>
              <a:t>In SWAS , NASA’s</a:t>
            </a:r>
            <a:r>
              <a:rPr lang="en-US" sz="3600">
                <a:solidFill>
                  <a:srgbClr val="FF3399"/>
                </a:solidFill>
              </a:rPr>
              <a:t>  </a:t>
            </a:r>
            <a:r>
              <a:rPr lang="en-US" sz="3600">
                <a:solidFill>
                  <a:srgbClr val="FF0000"/>
                </a:solidFill>
              </a:rPr>
              <a:t>UBMILLIMETER WAVE ASTRONOMY SATELLITE</a:t>
            </a:r>
            <a:r>
              <a:rPr lang="en-US" sz="3600">
                <a:solidFill>
                  <a:srgbClr val="FF3399"/>
                </a:solidFill>
              </a:rPr>
              <a:t>  </a:t>
            </a:r>
            <a:r>
              <a:rPr lang="en-US" sz="3600">
                <a:solidFill>
                  <a:srgbClr val="0000FF"/>
                </a:solidFill>
              </a:rPr>
              <a:t>use 1553 data bus for On-Board Data Handling system</a:t>
            </a:r>
          </a:p>
          <a:p>
            <a:pPr>
              <a:spcBef>
                <a:spcPct val="0"/>
              </a:spcBef>
              <a:buFontTx/>
              <a:buNone/>
            </a:pPr>
            <a:endParaRPr lang="en-US" sz="3600">
              <a:solidFill>
                <a:srgbClr val="0000FF"/>
              </a:solidFill>
            </a:endParaRPr>
          </a:p>
          <a:p>
            <a:pPr>
              <a:spcBef>
                <a:spcPct val="0"/>
              </a:spcBef>
            </a:pPr>
            <a:r>
              <a:rPr lang="en-US" sz="3600">
                <a:solidFill>
                  <a:srgbClr val="FF0000"/>
                </a:solidFill>
              </a:rPr>
              <a:t>In TRACE, NASA</a:t>
            </a:r>
            <a:r>
              <a:rPr lang="en-US" sz="3600">
                <a:solidFill>
                  <a:schemeClr val="hlink"/>
                </a:solidFill>
              </a:rPr>
              <a:t> </a:t>
            </a:r>
            <a:r>
              <a:rPr lang="en-US" sz="3600">
                <a:solidFill>
                  <a:srgbClr val="0000FF"/>
                </a:solidFill>
              </a:rPr>
              <a:t>TRANSITION REGION AND CORNAL EXPLORER</a:t>
            </a:r>
            <a:r>
              <a:rPr lang="en-US" sz="3600">
                <a:solidFill>
                  <a:schemeClr val="hlink"/>
                </a:solidFill>
              </a:rPr>
              <a:t> </a:t>
            </a:r>
            <a:r>
              <a:rPr lang="en-US" sz="3600">
                <a:solidFill>
                  <a:srgbClr val="FF0000"/>
                </a:solidFill>
              </a:rPr>
              <a:t>employ 1553 to connect subsystems.</a:t>
            </a:r>
          </a:p>
          <a:p>
            <a:endParaRPr lang="en-US" sz="2800">
              <a:solidFill>
                <a:srgbClr val="FF0000"/>
              </a:solidFill>
            </a:endParaRPr>
          </a:p>
        </p:txBody>
      </p:sp>
    </p:spTree>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266" name="Rectangle 2"/>
          <p:cNvSpPr>
            <a:spLocks noChangeArrowheads="1"/>
          </p:cNvSpPr>
          <p:nvPr/>
        </p:nvSpPr>
        <p:spPr bwMode="auto">
          <a:xfrm>
            <a:off x="838200" y="1981200"/>
            <a:ext cx="7162800" cy="4114800"/>
          </a:xfrm>
          <a:prstGeom prst="rect">
            <a:avLst/>
          </a:prstGeom>
          <a:noFill/>
          <a:ln w="12700">
            <a:noFill/>
            <a:miter lim="800000"/>
            <a:headEnd/>
            <a:tailEnd/>
          </a:ln>
          <a:effectLst/>
        </p:spPr>
        <p:txBody>
          <a:bodyPr wrap="none" anchor="ctr"/>
          <a:lstStyle/>
          <a:p>
            <a:endParaRPr lang="en-US"/>
          </a:p>
        </p:txBody>
      </p:sp>
      <p:sp>
        <p:nvSpPr>
          <p:cNvPr id="139267" name="Rectangle 3"/>
          <p:cNvSpPr>
            <a:spLocks noChangeArrowheads="1"/>
          </p:cNvSpPr>
          <p:nvPr/>
        </p:nvSpPr>
        <p:spPr bwMode="auto">
          <a:xfrm>
            <a:off x="838200" y="1917700"/>
            <a:ext cx="7162800" cy="4114800"/>
          </a:xfrm>
          <a:prstGeom prst="rect">
            <a:avLst/>
          </a:prstGeom>
          <a:noFill/>
          <a:ln w="12700">
            <a:noFill/>
            <a:miter lim="800000"/>
            <a:headEnd/>
            <a:tailEnd/>
          </a:ln>
          <a:effectLst/>
        </p:spPr>
        <p:txBody>
          <a:bodyPr wrap="none" anchor="ctr"/>
          <a:lstStyle/>
          <a:p>
            <a:endParaRPr lang="en-US"/>
          </a:p>
        </p:txBody>
      </p:sp>
      <p:sp>
        <p:nvSpPr>
          <p:cNvPr id="139268" name="Rectangle 4"/>
          <p:cNvSpPr>
            <a:spLocks noChangeArrowheads="1"/>
          </p:cNvSpPr>
          <p:nvPr/>
        </p:nvSpPr>
        <p:spPr bwMode="auto">
          <a:xfrm>
            <a:off x="990600" y="2070100"/>
            <a:ext cx="7162800" cy="4114800"/>
          </a:xfrm>
          <a:prstGeom prst="rect">
            <a:avLst/>
          </a:prstGeom>
          <a:noFill/>
          <a:ln w="12700">
            <a:noFill/>
            <a:miter lim="800000"/>
            <a:headEnd/>
            <a:tailEnd/>
          </a:ln>
          <a:effectLst/>
        </p:spPr>
        <p:txBody>
          <a:bodyPr wrap="none" anchor="ctr"/>
          <a:lstStyle/>
          <a:p>
            <a:endParaRPr lang="en-US"/>
          </a:p>
        </p:txBody>
      </p:sp>
      <p:sp>
        <p:nvSpPr>
          <p:cNvPr id="139269" name="Rectangle 5"/>
          <p:cNvSpPr>
            <a:spLocks noChangeArrowheads="1"/>
          </p:cNvSpPr>
          <p:nvPr/>
        </p:nvSpPr>
        <p:spPr bwMode="auto">
          <a:xfrm>
            <a:off x="990600" y="2057400"/>
            <a:ext cx="7162800" cy="4114800"/>
          </a:xfrm>
          <a:prstGeom prst="rect">
            <a:avLst/>
          </a:prstGeom>
          <a:noFill/>
          <a:ln w="12700">
            <a:noFill/>
            <a:miter lim="800000"/>
            <a:headEnd/>
            <a:tailEnd/>
          </a:ln>
          <a:effectLst/>
        </p:spPr>
        <p:txBody>
          <a:bodyPr wrap="none" anchor="ctr"/>
          <a:lstStyle/>
          <a:p>
            <a:endParaRPr lang="en-US"/>
          </a:p>
        </p:txBody>
      </p:sp>
      <p:sp>
        <p:nvSpPr>
          <p:cNvPr id="139270" name="Text Box 6"/>
          <p:cNvSpPr txBox="1">
            <a:spLocks noChangeArrowheads="1"/>
          </p:cNvSpPr>
          <p:nvPr/>
        </p:nvSpPr>
        <p:spPr bwMode="auto">
          <a:xfrm>
            <a:off x="4876800" y="1676400"/>
            <a:ext cx="3733800" cy="733425"/>
          </a:xfrm>
          <a:prstGeom prst="rect">
            <a:avLst/>
          </a:prstGeom>
          <a:noFill/>
          <a:ln w="12700">
            <a:noFill/>
            <a:miter lim="800000"/>
            <a:headEnd/>
            <a:tailEnd/>
          </a:ln>
          <a:effectLst/>
        </p:spPr>
        <p:txBody>
          <a:bodyPr>
            <a:spAutoFit/>
          </a:bodyPr>
          <a:lstStyle/>
          <a:p>
            <a:pPr algn="l" eaLnBrk="0" hangingPunct="0">
              <a:spcBef>
                <a:spcPct val="50000"/>
              </a:spcBef>
              <a:buFontTx/>
              <a:buChar char="•"/>
            </a:pPr>
            <a:endParaRPr lang="en-US" sz="1800" b="1">
              <a:solidFill>
                <a:srgbClr val="0000FF"/>
              </a:solidFill>
              <a:latin typeface="Garamond" pitchFamily="18" charset="0"/>
            </a:endParaRPr>
          </a:p>
          <a:p>
            <a:pPr algn="l" eaLnBrk="0" hangingPunct="0">
              <a:spcBef>
                <a:spcPct val="50000"/>
              </a:spcBef>
              <a:buFontTx/>
              <a:buChar char="•"/>
            </a:pPr>
            <a:endParaRPr lang="en-US" sz="1600" b="1">
              <a:solidFill>
                <a:srgbClr val="0000FF"/>
              </a:solidFill>
              <a:latin typeface="Arial" pitchFamily="34" charset="0"/>
            </a:endParaRPr>
          </a:p>
        </p:txBody>
      </p:sp>
      <p:sp>
        <p:nvSpPr>
          <p:cNvPr id="139271" name="Text Box 7"/>
          <p:cNvSpPr txBox="1">
            <a:spLocks noChangeArrowheads="1"/>
          </p:cNvSpPr>
          <p:nvPr/>
        </p:nvSpPr>
        <p:spPr bwMode="auto">
          <a:xfrm>
            <a:off x="2286000" y="1600200"/>
            <a:ext cx="1066800" cy="519113"/>
          </a:xfrm>
          <a:prstGeom prst="rect">
            <a:avLst/>
          </a:prstGeom>
          <a:solidFill>
            <a:srgbClr val="684EC8"/>
          </a:solidFill>
          <a:ln w="12700">
            <a:noFill/>
            <a:miter lim="800000"/>
            <a:headEnd/>
            <a:tailEnd/>
          </a:ln>
          <a:effectLst/>
        </p:spPr>
        <p:txBody>
          <a:bodyPr>
            <a:spAutoFit/>
          </a:bodyPr>
          <a:lstStyle/>
          <a:p>
            <a:pPr eaLnBrk="0" hangingPunct="0">
              <a:spcBef>
                <a:spcPct val="50000"/>
              </a:spcBef>
            </a:pPr>
            <a:r>
              <a:rPr lang="en-US" sz="2800">
                <a:solidFill>
                  <a:srgbClr val="FFFF00"/>
                </a:solidFill>
                <a:latin typeface="Tahoma" pitchFamily="34" charset="0"/>
              </a:rPr>
              <a:t>GNC</a:t>
            </a:r>
          </a:p>
        </p:txBody>
      </p:sp>
      <p:sp>
        <p:nvSpPr>
          <p:cNvPr id="139272" name="Text Box 8"/>
          <p:cNvSpPr txBox="1">
            <a:spLocks noChangeArrowheads="1"/>
          </p:cNvSpPr>
          <p:nvPr/>
        </p:nvSpPr>
        <p:spPr bwMode="auto">
          <a:xfrm>
            <a:off x="5029200" y="1600200"/>
            <a:ext cx="1066800" cy="519113"/>
          </a:xfrm>
          <a:prstGeom prst="rect">
            <a:avLst/>
          </a:prstGeom>
          <a:solidFill>
            <a:srgbClr val="684EC8"/>
          </a:solidFill>
          <a:ln w="12700">
            <a:noFill/>
            <a:miter lim="800000"/>
            <a:headEnd/>
            <a:tailEnd/>
          </a:ln>
          <a:effectLst/>
        </p:spPr>
        <p:txBody>
          <a:bodyPr>
            <a:spAutoFit/>
          </a:bodyPr>
          <a:lstStyle/>
          <a:p>
            <a:pPr algn="l" eaLnBrk="0" hangingPunct="0">
              <a:spcBef>
                <a:spcPct val="50000"/>
              </a:spcBef>
            </a:pPr>
            <a:r>
              <a:rPr lang="en-US" sz="2800">
                <a:solidFill>
                  <a:srgbClr val="FFFF00"/>
                </a:solidFill>
                <a:latin typeface="Tahoma" pitchFamily="34" charset="0"/>
              </a:rPr>
              <a:t>WDC</a:t>
            </a:r>
          </a:p>
        </p:txBody>
      </p:sp>
      <p:sp>
        <p:nvSpPr>
          <p:cNvPr id="139273" name="Text Box 9"/>
          <p:cNvSpPr txBox="1">
            <a:spLocks noChangeArrowheads="1"/>
          </p:cNvSpPr>
          <p:nvPr/>
        </p:nvSpPr>
        <p:spPr bwMode="auto">
          <a:xfrm>
            <a:off x="2133600" y="2362200"/>
            <a:ext cx="4114800" cy="519113"/>
          </a:xfrm>
          <a:prstGeom prst="rect">
            <a:avLst/>
          </a:prstGeom>
          <a:solidFill>
            <a:srgbClr val="684EC8"/>
          </a:solidFill>
          <a:ln w="12700">
            <a:noFill/>
            <a:miter lim="800000"/>
            <a:headEnd/>
            <a:tailEnd/>
          </a:ln>
          <a:effectLst/>
        </p:spPr>
        <p:txBody>
          <a:bodyPr>
            <a:spAutoFit/>
          </a:bodyPr>
          <a:lstStyle/>
          <a:p>
            <a:pPr eaLnBrk="0" hangingPunct="0">
              <a:spcBef>
                <a:spcPct val="50000"/>
              </a:spcBef>
            </a:pPr>
            <a:r>
              <a:rPr lang="en-US" sz="2800">
                <a:solidFill>
                  <a:srgbClr val="FFFF00"/>
                </a:solidFill>
                <a:latin typeface="Tahoma" pitchFamily="34" charset="0"/>
              </a:rPr>
              <a:t>Multiplexer Converter</a:t>
            </a:r>
          </a:p>
        </p:txBody>
      </p:sp>
      <p:sp>
        <p:nvSpPr>
          <p:cNvPr id="139274" name="Text Box 10"/>
          <p:cNvSpPr txBox="1">
            <a:spLocks noChangeArrowheads="1"/>
          </p:cNvSpPr>
          <p:nvPr/>
        </p:nvSpPr>
        <p:spPr bwMode="auto">
          <a:xfrm>
            <a:off x="533400" y="2362200"/>
            <a:ext cx="1066800" cy="396875"/>
          </a:xfrm>
          <a:prstGeom prst="rect">
            <a:avLst/>
          </a:prstGeom>
          <a:solidFill>
            <a:srgbClr val="684EC8"/>
          </a:solidFill>
          <a:ln w="12700">
            <a:noFill/>
            <a:miter lim="800000"/>
            <a:headEnd/>
            <a:tailEnd/>
          </a:ln>
          <a:effectLst/>
        </p:spPr>
        <p:txBody>
          <a:bodyPr>
            <a:spAutoFit/>
          </a:bodyPr>
          <a:lstStyle/>
          <a:p>
            <a:pPr eaLnBrk="0" hangingPunct="0">
              <a:spcBef>
                <a:spcPct val="50000"/>
              </a:spcBef>
            </a:pPr>
            <a:r>
              <a:rPr lang="en-US" sz="2000">
                <a:solidFill>
                  <a:srgbClr val="FFFF00"/>
                </a:solidFill>
                <a:latin typeface="Tahoma" pitchFamily="34" charset="0"/>
              </a:rPr>
              <a:t>HSI</a:t>
            </a:r>
          </a:p>
        </p:txBody>
      </p:sp>
      <p:sp>
        <p:nvSpPr>
          <p:cNvPr id="139275" name="Text Box 11"/>
          <p:cNvSpPr txBox="1">
            <a:spLocks noChangeArrowheads="1"/>
          </p:cNvSpPr>
          <p:nvPr/>
        </p:nvSpPr>
        <p:spPr bwMode="auto">
          <a:xfrm>
            <a:off x="533400" y="2895600"/>
            <a:ext cx="1066800" cy="396875"/>
          </a:xfrm>
          <a:prstGeom prst="rect">
            <a:avLst/>
          </a:prstGeom>
          <a:solidFill>
            <a:srgbClr val="684EC8"/>
          </a:solidFill>
          <a:ln w="12700">
            <a:noFill/>
            <a:miter lim="800000"/>
            <a:headEnd/>
            <a:tailEnd/>
          </a:ln>
          <a:effectLst/>
        </p:spPr>
        <p:txBody>
          <a:bodyPr>
            <a:spAutoFit/>
          </a:bodyPr>
          <a:lstStyle/>
          <a:p>
            <a:pPr eaLnBrk="0" hangingPunct="0">
              <a:spcBef>
                <a:spcPct val="50000"/>
              </a:spcBef>
            </a:pPr>
            <a:r>
              <a:rPr lang="en-US" sz="2000">
                <a:solidFill>
                  <a:srgbClr val="FFFF00"/>
                </a:solidFill>
                <a:latin typeface="Tahoma" pitchFamily="34" charset="0"/>
              </a:rPr>
              <a:t>FCS</a:t>
            </a:r>
          </a:p>
        </p:txBody>
      </p:sp>
      <p:sp>
        <p:nvSpPr>
          <p:cNvPr id="139276" name="Text Box 12"/>
          <p:cNvSpPr txBox="1">
            <a:spLocks noChangeArrowheads="1"/>
          </p:cNvSpPr>
          <p:nvPr/>
        </p:nvSpPr>
        <p:spPr bwMode="auto">
          <a:xfrm>
            <a:off x="304800" y="3505200"/>
            <a:ext cx="1295400" cy="915988"/>
          </a:xfrm>
          <a:prstGeom prst="rect">
            <a:avLst/>
          </a:prstGeom>
          <a:solidFill>
            <a:srgbClr val="684EC8"/>
          </a:solidFill>
          <a:ln w="12700">
            <a:noFill/>
            <a:miter lim="800000"/>
            <a:headEnd/>
            <a:tailEnd/>
          </a:ln>
          <a:effectLst/>
        </p:spPr>
        <p:txBody>
          <a:bodyPr>
            <a:spAutoFit/>
          </a:bodyPr>
          <a:lstStyle/>
          <a:p>
            <a:pPr eaLnBrk="0" hangingPunct="0">
              <a:spcBef>
                <a:spcPct val="50000"/>
              </a:spcBef>
            </a:pPr>
            <a:r>
              <a:rPr lang="en-US" sz="1800">
                <a:solidFill>
                  <a:srgbClr val="FFFF00"/>
                </a:solidFill>
                <a:latin typeface="Tahoma" pitchFamily="34" charset="0"/>
              </a:rPr>
              <a:t>Terrain Following Radar</a:t>
            </a:r>
          </a:p>
        </p:txBody>
      </p:sp>
      <p:sp>
        <p:nvSpPr>
          <p:cNvPr id="139277" name="Text Box 13"/>
          <p:cNvSpPr txBox="1">
            <a:spLocks noChangeArrowheads="1"/>
          </p:cNvSpPr>
          <p:nvPr/>
        </p:nvSpPr>
        <p:spPr bwMode="auto">
          <a:xfrm>
            <a:off x="533400" y="4495800"/>
            <a:ext cx="1066800" cy="396875"/>
          </a:xfrm>
          <a:prstGeom prst="rect">
            <a:avLst/>
          </a:prstGeom>
          <a:solidFill>
            <a:srgbClr val="684EC8"/>
          </a:solidFill>
          <a:ln w="12700">
            <a:noFill/>
            <a:miter lim="800000"/>
            <a:headEnd/>
            <a:tailEnd/>
          </a:ln>
          <a:effectLst/>
        </p:spPr>
        <p:txBody>
          <a:bodyPr>
            <a:spAutoFit/>
          </a:bodyPr>
          <a:lstStyle/>
          <a:p>
            <a:pPr eaLnBrk="0" hangingPunct="0">
              <a:spcBef>
                <a:spcPct val="50000"/>
              </a:spcBef>
            </a:pPr>
            <a:r>
              <a:rPr lang="en-US" sz="2000">
                <a:solidFill>
                  <a:srgbClr val="FFFF00"/>
                </a:solidFill>
                <a:latin typeface="Tahoma" pitchFamily="34" charset="0"/>
              </a:rPr>
              <a:t>SMS</a:t>
            </a:r>
          </a:p>
        </p:txBody>
      </p:sp>
      <p:sp>
        <p:nvSpPr>
          <p:cNvPr id="139278" name="Text Box 14"/>
          <p:cNvSpPr txBox="1">
            <a:spLocks noChangeArrowheads="1"/>
          </p:cNvSpPr>
          <p:nvPr/>
        </p:nvSpPr>
        <p:spPr bwMode="auto">
          <a:xfrm>
            <a:off x="457200" y="5105400"/>
            <a:ext cx="1143000" cy="366713"/>
          </a:xfrm>
          <a:prstGeom prst="rect">
            <a:avLst/>
          </a:prstGeom>
          <a:solidFill>
            <a:srgbClr val="684EC8"/>
          </a:solidFill>
          <a:ln w="12700">
            <a:noFill/>
            <a:miter lim="800000"/>
            <a:headEnd/>
            <a:tailEnd/>
          </a:ln>
          <a:effectLst/>
        </p:spPr>
        <p:txBody>
          <a:bodyPr>
            <a:spAutoFit/>
          </a:bodyPr>
          <a:lstStyle/>
          <a:p>
            <a:pPr eaLnBrk="0" hangingPunct="0">
              <a:spcBef>
                <a:spcPct val="50000"/>
              </a:spcBef>
            </a:pPr>
            <a:r>
              <a:rPr lang="en-US" sz="1800">
                <a:solidFill>
                  <a:srgbClr val="FFFF00"/>
                </a:solidFill>
                <a:latin typeface="Tahoma" pitchFamily="34" charset="0"/>
              </a:rPr>
              <a:t>RADALT</a:t>
            </a:r>
          </a:p>
        </p:txBody>
      </p:sp>
      <p:sp>
        <p:nvSpPr>
          <p:cNvPr id="139279" name="Text Box 15"/>
          <p:cNvSpPr txBox="1">
            <a:spLocks noChangeArrowheads="1"/>
          </p:cNvSpPr>
          <p:nvPr/>
        </p:nvSpPr>
        <p:spPr bwMode="auto">
          <a:xfrm>
            <a:off x="1676400" y="5486400"/>
            <a:ext cx="914400" cy="366713"/>
          </a:xfrm>
          <a:prstGeom prst="rect">
            <a:avLst/>
          </a:prstGeom>
          <a:solidFill>
            <a:srgbClr val="684EC8"/>
          </a:solidFill>
          <a:ln w="12700">
            <a:noFill/>
            <a:miter lim="800000"/>
            <a:headEnd/>
            <a:tailEnd/>
          </a:ln>
          <a:effectLst/>
        </p:spPr>
        <p:txBody>
          <a:bodyPr>
            <a:spAutoFit/>
          </a:bodyPr>
          <a:lstStyle/>
          <a:p>
            <a:pPr eaLnBrk="0" hangingPunct="0">
              <a:spcBef>
                <a:spcPct val="50000"/>
              </a:spcBef>
            </a:pPr>
            <a:r>
              <a:rPr lang="en-US" sz="1800">
                <a:solidFill>
                  <a:srgbClr val="FFFF00"/>
                </a:solidFill>
                <a:latin typeface="Tahoma" pitchFamily="34" charset="0"/>
              </a:rPr>
              <a:t>TACAN</a:t>
            </a:r>
          </a:p>
        </p:txBody>
      </p:sp>
      <p:sp>
        <p:nvSpPr>
          <p:cNvPr id="139280" name="Text Box 16"/>
          <p:cNvSpPr txBox="1">
            <a:spLocks noChangeArrowheads="1"/>
          </p:cNvSpPr>
          <p:nvPr/>
        </p:nvSpPr>
        <p:spPr bwMode="auto">
          <a:xfrm>
            <a:off x="2667000" y="5486400"/>
            <a:ext cx="990600" cy="641350"/>
          </a:xfrm>
          <a:prstGeom prst="rect">
            <a:avLst/>
          </a:prstGeom>
          <a:solidFill>
            <a:srgbClr val="684EC8"/>
          </a:solidFill>
          <a:ln w="12700">
            <a:noFill/>
            <a:miter lim="800000"/>
            <a:headEnd/>
            <a:tailEnd/>
          </a:ln>
          <a:effectLst/>
        </p:spPr>
        <p:txBody>
          <a:bodyPr>
            <a:spAutoFit/>
          </a:bodyPr>
          <a:lstStyle/>
          <a:p>
            <a:pPr eaLnBrk="0" hangingPunct="0">
              <a:spcBef>
                <a:spcPct val="50000"/>
              </a:spcBef>
            </a:pPr>
            <a:r>
              <a:rPr lang="en-US" sz="1800">
                <a:solidFill>
                  <a:srgbClr val="FFFF00"/>
                </a:solidFill>
                <a:latin typeface="Tahoma" pitchFamily="34" charset="0"/>
              </a:rPr>
              <a:t>Doppler Radar</a:t>
            </a:r>
          </a:p>
        </p:txBody>
      </p:sp>
      <p:sp>
        <p:nvSpPr>
          <p:cNvPr id="139281" name="Text Box 17"/>
          <p:cNvSpPr txBox="1">
            <a:spLocks noChangeArrowheads="1"/>
          </p:cNvSpPr>
          <p:nvPr/>
        </p:nvSpPr>
        <p:spPr bwMode="auto">
          <a:xfrm>
            <a:off x="3810000" y="5486400"/>
            <a:ext cx="1447800" cy="641350"/>
          </a:xfrm>
          <a:prstGeom prst="rect">
            <a:avLst/>
          </a:prstGeom>
          <a:solidFill>
            <a:srgbClr val="684EC8"/>
          </a:solidFill>
          <a:ln w="12700">
            <a:noFill/>
            <a:miter lim="800000"/>
            <a:headEnd/>
            <a:tailEnd/>
          </a:ln>
          <a:effectLst/>
        </p:spPr>
        <p:txBody>
          <a:bodyPr>
            <a:spAutoFit/>
          </a:bodyPr>
          <a:lstStyle/>
          <a:p>
            <a:pPr eaLnBrk="0" hangingPunct="0">
              <a:spcBef>
                <a:spcPct val="50000"/>
              </a:spcBef>
            </a:pPr>
            <a:r>
              <a:rPr lang="en-US" sz="1800">
                <a:solidFill>
                  <a:srgbClr val="FFFF00"/>
                </a:solidFill>
                <a:latin typeface="Tahoma" pitchFamily="34" charset="0"/>
              </a:rPr>
              <a:t>Integrated Display Set </a:t>
            </a:r>
          </a:p>
        </p:txBody>
      </p:sp>
      <p:sp>
        <p:nvSpPr>
          <p:cNvPr id="139282" name="Text Box 18"/>
          <p:cNvSpPr txBox="1">
            <a:spLocks noChangeArrowheads="1"/>
          </p:cNvSpPr>
          <p:nvPr/>
        </p:nvSpPr>
        <p:spPr bwMode="auto">
          <a:xfrm>
            <a:off x="5486400" y="5486400"/>
            <a:ext cx="1600200" cy="641350"/>
          </a:xfrm>
          <a:prstGeom prst="rect">
            <a:avLst/>
          </a:prstGeom>
          <a:solidFill>
            <a:srgbClr val="684EC8"/>
          </a:solidFill>
          <a:ln w="12700">
            <a:noFill/>
            <a:miter lim="800000"/>
            <a:headEnd/>
            <a:tailEnd/>
          </a:ln>
          <a:effectLst/>
        </p:spPr>
        <p:txBody>
          <a:bodyPr>
            <a:spAutoFit/>
          </a:bodyPr>
          <a:lstStyle/>
          <a:p>
            <a:pPr eaLnBrk="0" hangingPunct="0">
              <a:spcBef>
                <a:spcPct val="50000"/>
              </a:spcBef>
            </a:pPr>
            <a:r>
              <a:rPr lang="en-US" sz="1800">
                <a:solidFill>
                  <a:srgbClr val="FFFF00"/>
                </a:solidFill>
                <a:latin typeface="Tahoma" pitchFamily="34" charset="0"/>
              </a:rPr>
              <a:t>Maintenance Control Unit </a:t>
            </a:r>
          </a:p>
        </p:txBody>
      </p:sp>
      <p:sp>
        <p:nvSpPr>
          <p:cNvPr id="139283" name="Text Box 19"/>
          <p:cNvSpPr txBox="1">
            <a:spLocks noChangeArrowheads="1"/>
          </p:cNvSpPr>
          <p:nvPr/>
        </p:nvSpPr>
        <p:spPr bwMode="auto">
          <a:xfrm>
            <a:off x="7239000" y="2362200"/>
            <a:ext cx="914400" cy="396875"/>
          </a:xfrm>
          <a:prstGeom prst="rect">
            <a:avLst/>
          </a:prstGeom>
          <a:solidFill>
            <a:srgbClr val="684EC8"/>
          </a:solidFill>
          <a:ln w="12700">
            <a:noFill/>
            <a:miter lim="800000"/>
            <a:headEnd/>
            <a:tailEnd/>
          </a:ln>
          <a:effectLst/>
        </p:spPr>
        <p:txBody>
          <a:bodyPr>
            <a:spAutoFit/>
          </a:bodyPr>
          <a:lstStyle/>
          <a:p>
            <a:pPr eaLnBrk="0" hangingPunct="0">
              <a:spcBef>
                <a:spcPct val="50000"/>
              </a:spcBef>
            </a:pPr>
            <a:r>
              <a:rPr lang="en-US" sz="2000">
                <a:solidFill>
                  <a:srgbClr val="FFFF00"/>
                </a:solidFill>
                <a:latin typeface="Tahoma" pitchFamily="34" charset="0"/>
              </a:rPr>
              <a:t>HSD</a:t>
            </a:r>
          </a:p>
        </p:txBody>
      </p:sp>
      <p:sp>
        <p:nvSpPr>
          <p:cNvPr id="139284" name="Text Box 20"/>
          <p:cNvSpPr txBox="1">
            <a:spLocks noChangeArrowheads="1"/>
          </p:cNvSpPr>
          <p:nvPr/>
        </p:nvSpPr>
        <p:spPr bwMode="auto">
          <a:xfrm>
            <a:off x="7239000" y="2971800"/>
            <a:ext cx="914400" cy="641350"/>
          </a:xfrm>
          <a:prstGeom prst="rect">
            <a:avLst/>
          </a:prstGeom>
          <a:solidFill>
            <a:srgbClr val="684EC8"/>
          </a:solidFill>
          <a:ln w="12700">
            <a:noFill/>
            <a:miter lim="800000"/>
            <a:headEnd/>
            <a:tailEnd/>
          </a:ln>
          <a:effectLst/>
        </p:spPr>
        <p:txBody>
          <a:bodyPr>
            <a:spAutoFit/>
          </a:bodyPr>
          <a:lstStyle/>
          <a:p>
            <a:pPr eaLnBrk="0" hangingPunct="0">
              <a:spcBef>
                <a:spcPct val="50000"/>
              </a:spcBef>
            </a:pPr>
            <a:r>
              <a:rPr lang="en-US" sz="1800">
                <a:solidFill>
                  <a:srgbClr val="FFFF00"/>
                </a:solidFill>
                <a:latin typeface="Tahoma" pitchFamily="34" charset="0"/>
              </a:rPr>
              <a:t>Attack  Radar</a:t>
            </a:r>
          </a:p>
        </p:txBody>
      </p:sp>
      <p:sp>
        <p:nvSpPr>
          <p:cNvPr id="139285" name="Text Box 21"/>
          <p:cNvSpPr txBox="1">
            <a:spLocks noChangeArrowheads="1"/>
          </p:cNvSpPr>
          <p:nvPr/>
        </p:nvSpPr>
        <p:spPr bwMode="auto">
          <a:xfrm>
            <a:off x="7239000" y="3733800"/>
            <a:ext cx="1600200" cy="641350"/>
          </a:xfrm>
          <a:prstGeom prst="rect">
            <a:avLst/>
          </a:prstGeom>
          <a:solidFill>
            <a:srgbClr val="684EC8"/>
          </a:solidFill>
          <a:ln w="12700">
            <a:noFill/>
            <a:miter lim="800000"/>
            <a:headEnd/>
            <a:tailEnd/>
          </a:ln>
          <a:effectLst/>
        </p:spPr>
        <p:txBody>
          <a:bodyPr>
            <a:spAutoFit/>
          </a:bodyPr>
          <a:lstStyle/>
          <a:p>
            <a:pPr eaLnBrk="0" hangingPunct="0">
              <a:spcBef>
                <a:spcPct val="50000"/>
              </a:spcBef>
            </a:pPr>
            <a:r>
              <a:rPr lang="en-US" sz="1800">
                <a:solidFill>
                  <a:srgbClr val="FFFF00"/>
                </a:solidFill>
                <a:latin typeface="Tahoma" pitchFamily="34" charset="0"/>
              </a:rPr>
              <a:t>Inertial Navigator Set </a:t>
            </a:r>
          </a:p>
        </p:txBody>
      </p:sp>
      <p:sp>
        <p:nvSpPr>
          <p:cNvPr id="139286" name="Text Box 22"/>
          <p:cNvSpPr txBox="1">
            <a:spLocks noChangeArrowheads="1"/>
          </p:cNvSpPr>
          <p:nvPr/>
        </p:nvSpPr>
        <p:spPr bwMode="auto">
          <a:xfrm>
            <a:off x="7239000" y="4495800"/>
            <a:ext cx="1600200" cy="641350"/>
          </a:xfrm>
          <a:prstGeom prst="rect">
            <a:avLst/>
          </a:prstGeom>
          <a:solidFill>
            <a:srgbClr val="684EC8"/>
          </a:solidFill>
          <a:ln w="12700">
            <a:noFill/>
            <a:miter lim="800000"/>
            <a:headEnd/>
            <a:tailEnd/>
          </a:ln>
          <a:effectLst/>
        </p:spPr>
        <p:txBody>
          <a:bodyPr>
            <a:spAutoFit/>
          </a:bodyPr>
          <a:lstStyle/>
          <a:p>
            <a:pPr eaLnBrk="0" hangingPunct="0">
              <a:spcBef>
                <a:spcPct val="50000"/>
              </a:spcBef>
            </a:pPr>
            <a:r>
              <a:rPr lang="en-US" sz="1800">
                <a:solidFill>
                  <a:srgbClr val="FFFF00"/>
                </a:solidFill>
                <a:latin typeface="Tahoma" pitchFamily="34" charset="0"/>
              </a:rPr>
              <a:t>Nav Data Display Panel </a:t>
            </a:r>
          </a:p>
        </p:txBody>
      </p:sp>
      <p:sp>
        <p:nvSpPr>
          <p:cNvPr id="139287" name="Text Box 23"/>
          <p:cNvSpPr txBox="1">
            <a:spLocks noChangeArrowheads="1"/>
          </p:cNvSpPr>
          <p:nvPr/>
        </p:nvSpPr>
        <p:spPr bwMode="auto">
          <a:xfrm>
            <a:off x="7239000" y="5257800"/>
            <a:ext cx="1600200" cy="641350"/>
          </a:xfrm>
          <a:prstGeom prst="rect">
            <a:avLst/>
          </a:prstGeom>
          <a:solidFill>
            <a:srgbClr val="684EC8"/>
          </a:solidFill>
          <a:ln w="12700">
            <a:noFill/>
            <a:miter lim="800000"/>
            <a:headEnd/>
            <a:tailEnd/>
          </a:ln>
          <a:effectLst/>
        </p:spPr>
        <p:txBody>
          <a:bodyPr>
            <a:spAutoFit/>
          </a:bodyPr>
          <a:lstStyle/>
          <a:p>
            <a:pPr eaLnBrk="0" hangingPunct="0">
              <a:spcBef>
                <a:spcPct val="50000"/>
              </a:spcBef>
            </a:pPr>
            <a:r>
              <a:rPr lang="en-US" sz="1800">
                <a:solidFill>
                  <a:srgbClr val="FFFF00"/>
                </a:solidFill>
                <a:latin typeface="Tahoma" pitchFamily="34" charset="0"/>
              </a:rPr>
              <a:t>Nav Data Entry Panel </a:t>
            </a:r>
          </a:p>
        </p:txBody>
      </p:sp>
      <p:sp>
        <p:nvSpPr>
          <p:cNvPr id="139288" name="Line 24"/>
          <p:cNvSpPr>
            <a:spLocks noChangeShapeType="1"/>
          </p:cNvSpPr>
          <p:nvPr/>
        </p:nvSpPr>
        <p:spPr bwMode="auto">
          <a:xfrm>
            <a:off x="6096000" y="2590800"/>
            <a:ext cx="1143000" cy="0"/>
          </a:xfrm>
          <a:prstGeom prst="line">
            <a:avLst/>
          </a:prstGeom>
          <a:noFill/>
          <a:ln w="28575">
            <a:solidFill>
              <a:srgbClr val="684EC8"/>
            </a:solidFill>
            <a:round/>
            <a:headEnd/>
            <a:tailEnd type="triangle" w="med" len="med"/>
          </a:ln>
          <a:effectLst/>
        </p:spPr>
        <p:txBody>
          <a:bodyPr/>
          <a:lstStyle/>
          <a:p>
            <a:endParaRPr lang="en-US"/>
          </a:p>
        </p:txBody>
      </p:sp>
      <p:sp>
        <p:nvSpPr>
          <p:cNvPr id="139289" name="Line 25"/>
          <p:cNvSpPr>
            <a:spLocks noChangeShapeType="1"/>
          </p:cNvSpPr>
          <p:nvPr/>
        </p:nvSpPr>
        <p:spPr bwMode="auto">
          <a:xfrm>
            <a:off x="5943600" y="2895600"/>
            <a:ext cx="1295400" cy="533400"/>
          </a:xfrm>
          <a:prstGeom prst="line">
            <a:avLst/>
          </a:prstGeom>
          <a:noFill/>
          <a:ln w="28575">
            <a:solidFill>
              <a:srgbClr val="684EC8"/>
            </a:solidFill>
            <a:round/>
            <a:headEnd type="triangle" w="med" len="med"/>
            <a:tailEnd type="triangle" w="med" len="med"/>
          </a:ln>
          <a:effectLst/>
        </p:spPr>
        <p:txBody>
          <a:bodyPr/>
          <a:lstStyle/>
          <a:p>
            <a:endParaRPr lang="en-US"/>
          </a:p>
        </p:txBody>
      </p:sp>
      <p:sp>
        <p:nvSpPr>
          <p:cNvPr id="139290" name="Line 26"/>
          <p:cNvSpPr>
            <a:spLocks noChangeShapeType="1"/>
          </p:cNvSpPr>
          <p:nvPr/>
        </p:nvSpPr>
        <p:spPr bwMode="auto">
          <a:xfrm>
            <a:off x="5334000" y="2895600"/>
            <a:ext cx="1905000" cy="1066800"/>
          </a:xfrm>
          <a:prstGeom prst="line">
            <a:avLst/>
          </a:prstGeom>
          <a:noFill/>
          <a:ln w="28575">
            <a:solidFill>
              <a:srgbClr val="684EC8"/>
            </a:solidFill>
            <a:round/>
            <a:headEnd type="triangle" w="med" len="med"/>
            <a:tailEnd type="triangle" w="med" len="med"/>
          </a:ln>
          <a:effectLst/>
        </p:spPr>
        <p:txBody>
          <a:bodyPr/>
          <a:lstStyle/>
          <a:p>
            <a:endParaRPr lang="en-US"/>
          </a:p>
        </p:txBody>
      </p:sp>
      <p:sp>
        <p:nvSpPr>
          <p:cNvPr id="139291" name="Line 27"/>
          <p:cNvSpPr>
            <a:spLocks noChangeShapeType="1"/>
          </p:cNvSpPr>
          <p:nvPr/>
        </p:nvSpPr>
        <p:spPr bwMode="auto">
          <a:xfrm>
            <a:off x="5029200" y="2895600"/>
            <a:ext cx="2209800" cy="1828800"/>
          </a:xfrm>
          <a:prstGeom prst="line">
            <a:avLst/>
          </a:prstGeom>
          <a:noFill/>
          <a:ln w="28575">
            <a:solidFill>
              <a:srgbClr val="684EC8"/>
            </a:solidFill>
            <a:round/>
            <a:headEnd/>
            <a:tailEnd type="triangle" w="med" len="med"/>
          </a:ln>
          <a:effectLst/>
        </p:spPr>
        <p:txBody>
          <a:bodyPr/>
          <a:lstStyle/>
          <a:p>
            <a:endParaRPr lang="en-US"/>
          </a:p>
        </p:txBody>
      </p:sp>
      <p:sp>
        <p:nvSpPr>
          <p:cNvPr id="139292" name="Line 28"/>
          <p:cNvSpPr>
            <a:spLocks noChangeShapeType="1"/>
          </p:cNvSpPr>
          <p:nvPr/>
        </p:nvSpPr>
        <p:spPr bwMode="auto">
          <a:xfrm flipH="1" flipV="1">
            <a:off x="4724400" y="2819400"/>
            <a:ext cx="2514600" cy="2667000"/>
          </a:xfrm>
          <a:prstGeom prst="line">
            <a:avLst/>
          </a:prstGeom>
          <a:noFill/>
          <a:ln w="28575">
            <a:solidFill>
              <a:srgbClr val="684EC8"/>
            </a:solidFill>
            <a:round/>
            <a:headEnd/>
            <a:tailEnd type="triangle" w="med" len="med"/>
          </a:ln>
          <a:effectLst/>
        </p:spPr>
        <p:txBody>
          <a:bodyPr/>
          <a:lstStyle/>
          <a:p>
            <a:endParaRPr lang="en-US"/>
          </a:p>
        </p:txBody>
      </p:sp>
      <p:sp>
        <p:nvSpPr>
          <p:cNvPr id="139293" name="Line 29"/>
          <p:cNvSpPr>
            <a:spLocks noChangeShapeType="1"/>
          </p:cNvSpPr>
          <p:nvPr/>
        </p:nvSpPr>
        <p:spPr bwMode="auto">
          <a:xfrm>
            <a:off x="4419600" y="2895600"/>
            <a:ext cx="0" cy="2590800"/>
          </a:xfrm>
          <a:prstGeom prst="line">
            <a:avLst/>
          </a:prstGeom>
          <a:noFill/>
          <a:ln w="28575">
            <a:solidFill>
              <a:srgbClr val="684EC8"/>
            </a:solidFill>
            <a:round/>
            <a:headEnd type="triangle" w="med" len="med"/>
            <a:tailEnd type="triangle" w="med" len="med"/>
          </a:ln>
          <a:effectLst/>
        </p:spPr>
        <p:txBody>
          <a:bodyPr/>
          <a:lstStyle/>
          <a:p>
            <a:endParaRPr lang="en-US"/>
          </a:p>
        </p:txBody>
      </p:sp>
      <p:sp>
        <p:nvSpPr>
          <p:cNvPr id="139294" name="Line 30"/>
          <p:cNvSpPr>
            <a:spLocks noChangeShapeType="1"/>
          </p:cNvSpPr>
          <p:nvPr/>
        </p:nvSpPr>
        <p:spPr bwMode="auto">
          <a:xfrm>
            <a:off x="4572000" y="2895600"/>
            <a:ext cx="1600200" cy="2590800"/>
          </a:xfrm>
          <a:prstGeom prst="line">
            <a:avLst/>
          </a:prstGeom>
          <a:noFill/>
          <a:ln w="28575">
            <a:solidFill>
              <a:srgbClr val="684EC8"/>
            </a:solidFill>
            <a:round/>
            <a:headEnd type="triangle" w="med" len="med"/>
            <a:tailEnd type="triangle" w="med" len="med"/>
          </a:ln>
          <a:effectLst/>
        </p:spPr>
        <p:txBody>
          <a:bodyPr/>
          <a:lstStyle/>
          <a:p>
            <a:endParaRPr lang="en-US"/>
          </a:p>
        </p:txBody>
      </p:sp>
      <p:sp>
        <p:nvSpPr>
          <p:cNvPr id="139295" name="Line 31"/>
          <p:cNvSpPr>
            <a:spLocks noChangeShapeType="1"/>
          </p:cNvSpPr>
          <p:nvPr/>
        </p:nvSpPr>
        <p:spPr bwMode="auto">
          <a:xfrm>
            <a:off x="3352800" y="1828800"/>
            <a:ext cx="1676400" cy="0"/>
          </a:xfrm>
          <a:prstGeom prst="line">
            <a:avLst/>
          </a:prstGeom>
          <a:noFill/>
          <a:ln w="28575">
            <a:solidFill>
              <a:srgbClr val="684EC8"/>
            </a:solidFill>
            <a:round/>
            <a:headEnd type="triangle" w="med" len="med"/>
            <a:tailEnd type="triangle" w="med" len="med"/>
          </a:ln>
          <a:effectLst/>
        </p:spPr>
        <p:txBody>
          <a:bodyPr/>
          <a:lstStyle/>
          <a:p>
            <a:endParaRPr lang="en-US"/>
          </a:p>
        </p:txBody>
      </p:sp>
      <p:sp>
        <p:nvSpPr>
          <p:cNvPr id="139296" name="Text Box 32"/>
          <p:cNvSpPr txBox="1">
            <a:spLocks noChangeArrowheads="1"/>
          </p:cNvSpPr>
          <p:nvPr/>
        </p:nvSpPr>
        <p:spPr bwMode="auto">
          <a:xfrm>
            <a:off x="533400" y="1600200"/>
            <a:ext cx="1066800" cy="366713"/>
          </a:xfrm>
          <a:prstGeom prst="rect">
            <a:avLst/>
          </a:prstGeom>
          <a:solidFill>
            <a:srgbClr val="684EC8"/>
          </a:solidFill>
          <a:ln w="12700">
            <a:noFill/>
            <a:miter lim="800000"/>
            <a:headEnd/>
            <a:tailEnd/>
          </a:ln>
          <a:effectLst/>
        </p:spPr>
        <p:txBody>
          <a:bodyPr>
            <a:spAutoFit/>
          </a:bodyPr>
          <a:lstStyle/>
          <a:p>
            <a:pPr eaLnBrk="0" hangingPunct="0">
              <a:spcBef>
                <a:spcPct val="50000"/>
              </a:spcBef>
            </a:pPr>
            <a:r>
              <a:rPr lang="en-US" sz="1800">
                <a:solidFill>
                  <a:srgbClr val="FFFF00"/>
                </a:solidFill>
                <a:latin typeface="Tahoma" pitchFamily="34" charset="0"/>
              </a:rPr>
              <a:t>Tape</a:t>
            </a:r>
          </a:p>
        </p:txBody>
      </p:sp>
      <p:sp>
        <p:nvSpPr>
          <p:cNvPr id="139297" name="Line 33"/>
          <p:cNvSpPr>
            <a:spLocks noChangeShapeType="1"/>
          </p:cNvSpPr>
          <p:nvPr/>
        </p:nvSpPr>
        <p:spPr bwMode="auto">
          <a:xfrm>
            <a:off x="1600200" y="1828800"/>
            <a:ext cx="685800" cy="0"/>
          </a:xfrm>
          <a:prstGeom prst="line">
            <a:avLst/>
          </a:prstGeom>
          <a:noFill/>
          <a:ln w="28575">
            <a:solidFill>
              <a:srgbClr val="684EC8"/>
            </a:solidFill>
            <a:round/>
            <a:headEnd/>
            <a:tailEnd type="triangle" w="med" len="med"/>
          </a:ln>
          <a:effectLst/>
        </p:spPr>
        <p:txBody>
          <a:bodyPr/>
          <a:lstStyle/>
          <a:p>
            <a:endParaRPr lang="en-US"/>
          </a:p>
        </p:txBody>
      </p:sp>
      <p:sp>
        <p:nvSpPr>
          <p:cNvPr id="139298" name="Line 34"/>
          <p:cNvSpPr>
            <a:spLocks noChangeShapeType="1"/>
          </p:cNvSpPr>
          <p:nvPr/>
        </p:nvSpPr>
        <p:spPr bwMode="auto">
          <a:xfrm>
            <a:off x="1600200" y="2590800"/>
            <a:ext cx="533400" cy="0"/>
          </a:xfrm>
          <a:prstGeom prst="line">
            <a:avLst/>
          </a:prstGeom>
          <a:noFill/>
          <a:ln w="28575">
            <a:solidFill>
              <a:srgbClr val="684EC8"/>
            </a:solidFill>
            <a:round/>
            <a:headEnd/>
            <a:tailEnd type="triangle" w="med" len="med"/>
          </a:ln>
          <a:effectLst/>
        </p:spPr>
        <p:txBody>
          <a:bodyPr/>
          <a:lstStyle/>
          <a:p>
            <a:endParaRPr lang="en-US"/>
          </a:p>
        </p:txBody>
      </p:sp>
      <p:sp>
        <p:nvSpPr>
          <p:cNvPr id="139299" name="Line 35"/>
          <p:cNvSpPr>
            <a:spLocks noChangeShapeType="1"/>
          </p:cNvSpPr>
          <p:nvPr/>
        </p:nvSpPr>
        <p:spPr bwMode="auto">
          <a:xfrm flipV="1">
            <a:off x="1600200" y="2819400"/>
            <a:ext cx="533400" cy="304800"/>
          </a:xfrm>
          <a:prstGeom prst="line">
            <a:avLst/>
          </a:prstGeom>
          <a:noFill/>
          <a:ln w="28575">
            <a:solidFill>
              <a:srgbClr val="684EC8"/>
            </a:solidFill>
            <a:round/>
            <a:headEnd type="triangle" w="med" len="med"/>
            <a:tailEnd type="triangle" w="med" len="med"/>
          </a:ln>
          <a:effectLst/>
        </p:spPr>
        <p:txBody>
          <a:bodyPr/>
          <a:lstStyle/>
          <a:p>
            <a:endParaRPr lang="en-US"/>
          </a:p>
        </p:txBody>
      </p:sp>
      <p:sp>
        <p:nvSpPr>
          <p:cNvPr id="139300" name="Line 36"/>
          <p:cNvSpPr>
            <a:spLocks noChangeShapeType="1"/>
          </p:cNvSpPr>
          <p:nvPr/>
        </p:nvSpPr>
        <p:spPr bwMode="auto">
          <a:xfrm flipV="1">
            <a:off x="1600200" y="2895600"/>
            <a:ext cx="1143000" cy="1066800"/>
          </a:xfrm>
          <a:prstGeom prst="line">
            <a:avLst/>
          </a:prstGeom>
          <a:noFill/>
          <a:ln w="28575">
            <a:solidFill>
              <a:srgbClr val="684EC8"/>
            </a:solidFill>
            <a:round/>
            <a:headEnd type="triangle" w="med" len="med"/>
            <a:tailEnd type="triangle" w="med" len="med"/>
          </a:ln>
          <a:effectLst/>
        </p:spPr>
        <p:txBody>
          <a:bodyPr/>
          <a:lstStyle/>
          <a:p>
            <a:endParaRPr lang="en-US"/>
          </a:p>
        </p:txBody>
      </p:sp>
      <p:sp>
        <p:nvSpPr>
          <p:cNvPr id="139301" name="Line 37"/>
          <p:cNvSpPr>
            <a:spLocks noChangeShapeType="1"/>
          </p:cNvSpPr>
          <p:nvPr/>
        </p:nvSpPr>
        <p:spPr bwMode="auto">
          <a:xfrm flipV="1">
            <a:off x="1600200" y="2895600"/>
            <a:ext cx="1524000" cy="1828800"/>
          </a:xfrm>
          <a:prstGeom prst="line">
            <a:avLst/>
          </a:prstGeom>
          <a:noFill/>
          <a:ln w="28575">
            <a:solidFill>
              <a:srgbClr val="684EC8"/>
            </a:solidFill>
            <a:round/>
            <a:headEnd type="triangle" w="med" len="med"/>
            <a:tailEnd type="triangle" w="med" len="med"/>
          </a:ln>
          <a:effectLst/>
        </p:spPr>
        <p:txBody>
          <a:bodyPr/>
          <a:lstStyle/>
          <a:p>
            <a:endParaRPr lang="en-US"/>
          </a:p>
        </p:txBody>
      </p:sp>
      <p:sp>
        <p:nvSpPr>
          <p:cNvPr id="139302" name="Line 38"/>
          <p:cNvSpPr>
            <a:spLocks noChangeShapeType="1"/>
          </p:cNvSpPr>
          <p:nvPr/>
        </p:nvSpPr>
        <p:spPr bwMode="auto">
          <a:xfrm flipV="1">
            <a:off x="1600200" y="2895600"/>
            <a:ext cx="1981200" cy="2438400"/>
          </a:xfrm>
          <a:prstGeom prst="line">
            <a:avLst/>
          </a:prstGeom>
          <a:noFill/>
          <a:ln w="28575">
            <a:solidFill>
              <a:srgbClr val="684EC8"/>
            </a:solidFill>
            <a:round/>
            <a:headEnd type="triangle" w="med" len="med"/>
            <a:tailEnd type="triangle" w="med" len="med"/>
          </a:ln>
          <a:effectLst/>
        </p:spPr>
        <p:txBody>
          <a:bodyPr/>
          <a:lstStyle/>
          <a:p>
            <a:endParaRPr lang="en-US"/>
          </a:p>
        </p:txBody>
      </p:sp>
      <p:sp>
        <p:nvSpPr>
          <p:cNvPr id="139303" name="Line 39"/>
          <p:cNvSpPr>
            <a:spLocks noChangeShapeType="1"/>
          </p:cNvSpPr>
          <p:nvPr/>
        </p:nvSpPr>
        <p:spPr bwMode="auto">
          <a:xfrm flipV="1">
            <a:off x="2057400" y="2895600"/>
            <a:ext cx="1828800" cy="2590800"/>
          </a:xfrm>
          <a:prstGeom prst="line">
            <a:avLst/>
          </a:prstGeom>
          <a:noFill/>
          <a:ln w="28575">
            <a:solidFill>
              <a:srgbClr val="684EC8"/>
            </a:solidFill>
            <a:round/>
            <a:headEnd type="triangle" w="med" len="med"/>
            <a:tailEnd type="triangle" w="med" len="med"/>
          </a:ln>
          <a:effectLst/>
        </p:spPr>
        <p:txBody>
          <a:bodyPr/>
          <a:lstStyle/>
          <a:p>
            <a:endParaRPr lang="en-US"/>
          </a:p>
        </p:txBody>
      </p:sp>
      <p:sp>
        <p:nvSpPr>
          <p:cNvPr id="139304" name="Line 40"/>
          <p:cNvSpPr>
            <a:spLocks noChangeShapeType="1"/>
          </p:cNvSpPr>
          <p:nvPr/>
        </p:nvSpPr>
        <p:spPr bwMode="auto">
          <a:xfrm flipH="1">
            <a:off x="3352800" y="2895600"/>
            <a:ext cx="762000" cy="2590800"/>
          </a:xfrm>
          <a:prstGeom prst="line">
            <a:avLst/>
          </a:prstGeom>
          <a:noFill/>
          <a:ln w="28575">
            <a:solidFill>
              <a:srgbClr val="684EC8"/>
            </a:solidFill>
            <a:round/>
            <a:headEnd type="triangle" w="med" len="med"/>
            <a:tailEnd type="triangle" w="med" len="med"/>
          </a:ln>
          <a:effectLst/>
        </p:spPr>
        <p:txBody>
          <a:bodyPr/>
          <a:lstStyle/>
          <a:p>
            <a:endParaRPr lang="en-US"/>
          </a:p>
        </p:txBody>
      </p:sp>
      <p:sp>
        <p:nvSpPr>
          <p:cNvPr id="139305" name="Line 41"/>
          <p:cNvSpPr>
            <a:spLocks noChangeShapeType="1"/>
          </p:cNvSpPr>
          <p:nvPr/>
        </p:nvSpPr>
        <p:spPr bwMode="auto">
          <a:xfrm>
            <a:off x="2667000" y="2133600"/>
            <a:ext cx="0" cy="228600"/>
          </a:xfrm>
          <a:prstGeom prst="line">
            <a:avLst/>
          </a:prstGeom>
          <a:noFill/>
          <a:ln w="28575">
            <a:solidFill>
              <a:srgbClr val="684EC8"/>
            </a:solidFill>
            <a:round/>
            <a:headEnd/>
            <a:tailEnd type="triangle" w="med" len="med"/>
          </a:ln>
          <a:effectLst/>
        </p:spPr>
        <p:txBody>
          <a:bodyPr/>
          <a:lstStyle/>
          <a:p>
            <a:endParaRPr lang="en-US"/>
          </a:p>
        </p:txBody>
      </p:sp>
      <p:sp>
        <p:nvSpPr>
          <p:cNvPr id="139306" name="Line 42"/>
          <p:cNvSpPr>
            <a:spLocks noChangeShapeType="1"/>
          </p:cNvSpPr>
          <p:nvPr/>
        </p:nvSpPr>
        <p:spPr bwMode="auto">
          <a:xfrm>
            <a:off x="5334000" y="2133600"/>
            <a:ext cx="0" cy="228600"/>
          </a:xfrm>
          <a:prstGeom prst="line">
            <a:avLst/>
          </a:prstGeom>
          <a:noFill/>
          <a:ln w="28575">
            <a:solidFill>
              <a:srgbClr val="684EC8"/>
            </a:solidFill>
            <a:round/>
            <a:headEnd/>
            <a:tailEnd type="triangle" w="med" len="med"/>
          </a:ln>
          <a:effectLst/>
        </p:spPr>
        <p:txBody>
          <a:bodyPr/>
          <a:lstStyle/>
          <a:p>
            <a:endParaRPr lang="en-US"/>
          </a:p>
        </p:txBody>
      </p:sp>
      <p:sp>
        <p:nvSpPr>
          <p:cNvPr id="139307" name="Line 43"/>
          <p:cNvSpPr>
            <a:spLocks noChangeShapeType="1"/>
          </p:cNvSpPr>
          <p:nvPr/>
        </p:nvSpPr>
        <p:spPr bwMode="auto">
          <a:xfrm>
            <a:off x="2971800" y="2133600"/>
            <a:ext cx="0" cy="228600"/>
          </a:xfrm>
          <a:prstGeom prst="line">
            <a:avLst/>
          </a:prstGeom>
          <a:noFill/>
          <a:ln w="28575">
            <a:solidFill>
              <a:srgbClr val="684EC8"/>
            </a:solidFill>
            <a:round/>
            <a:headEnd type="triangle" w="med" len="med"/>
            <a:tailEnd/>
          </a:ln>
          <a:effectLst/>
        </p:spPr>
        <p:txBody>
          <a:bodyPr/>
          <a:lstStyle/>
          <a:p>
            <a:endParaRPr lang="en-US"/>
          </a:p>
        </p:txBody>
      </p:sp>
      <p:sp>
        <p:nvSpPr>
          <p:cNvPr id="139308" name="Line 44"/>
          <p:cNvSpPr>
            <a:spLocks noChangeShapeType="1"/>
          </p:cNvSpPr>
          <p:nvPr/>
        </p:nvSpPr>
        <p:spPr bwMode="auto">
          <a:xfrm>
            <a:off x="5638800" y="2133600"/>
            <a:ext cx="0" cy="228600"/>
          </a:xfrm>
          <a:prstGeom prst="line">
            <a:avLst/>
          </a:prstGeom>
          <a:noFill/>
          <a:ln w="28575">
            <a:solidFill>
              <a:srgbClr val="684EC8"/>
            </a:solidFill>
            <a:round/>
            <a:headEnd type="triangle" w="med" len="med"/>
            <a:tailEnd/>
          </a:ln>
          <a:effectLst/>
        </p:spPr>
        <p:txBody>
          <a:bodyPr/>
          <a:lstStyle/>
          <a:p>
            <a:endParaRPr lang="en-US"/>
          </a:p>
        </p:txBody>
      </p:sp>
      <p:sp>
        <p:nvSpPr>
          <p:cNvPr id="139309" name="Text Box 45"/>
          <p:cNvSpPr txBox="1">
            <a:spLocks noChangeArrowheads="1"/>
          </p:cNvSpPr>
          <p:nvPr/>
        </p:nvSpPr>
        <p:spPr bwMode="auto">
          <a:xfrm>
            <a:off x="1600200" y="304800"/>
            <a:ext cx="5943600" cy="396875"/>
          </a:xfrm>
          <a:prstGeom prst="rect">
            <a:avLst/>
          </a:prstGeom>
          <a:noFill/>
          <a:ln w="9525">
            <a:noFill/>
            <a:miter lim="800000"/>
            <a:headEnd/>
            <a:tailEnd/>
          </a:ln>
          <a:effectLst/>
        </p:spPr>
        <p:txBody>
          <a:bodyPr>
            <a:spAutoFit/>
          </a:bodyPr>
          <a:lstStyle/>
          <a:p>
            <a:pPr>
              <a:spcBef>
                <a:spcPct val="50000"/>
              </a:spcBef>
            </a:pPr>
            <a:r>
              <a:rPr lang="en-US" sz="2000" b="1" u="sng">
                <a:solidFill>
                  <a:schemeClr val="hlink"/>
                </a:solidFill>
                <a:latin typeface="Arial" pitchFamily="34" charset="0"/>
              </a:rPr>
              <a:t>FGA</a:t>
            </a:r>
            <a:r>
              <a:rPr lang="en-US" sz="2000" b="1" u="sng">
                <a:solidFill>
                  <a:srgbClr val="FFFF66"/>
                </a:solidFill>
                <a:latin typeface="Arial" pitchFamily="34" charset="0"/>
              </a:rPr>
              <a:t> </a:t>
            </a:r>
            <a:r>
              <a:rPr lang="en-US" sz="2000" b="1" u="sng">
                <a:solidFill>
                  <a:srgbClr val="3366FF"/>
                </a:solidFill>
                <a:latin typeface="Arial" pitchFamily="34" charset="0"/>
              </a:rPr>
              <a:t>-</a:t>
            </a:r>
            <a:r>
              <a:rPr lang="en-US" sz="2000" b="1">
                <a:solidFill>
                  <a:srgbClr val="008000"/>
                </a:solidFill>
                <a:latin typeface="Arial" pitchFamily="34" charset="0"/>
              </a:rPr>
              <a:t> </a:t>
            </a:r>
            <a:r>
              <a:rPr lang="en-US" sz="2000" b="1" u="sng">
                <a:solidFill>
                  <a:srgbClr val="FF0000"/>
                </a:solidFill>
                <a:latin typeface="Arial" pitchFamily="34" charset="0"/>
              </a:rPr>
              <a:t>CENTRALIZED ARCHITECTURE</a:t>
            </a:r>
          </a:p>
        </p:txBody>
      </p:sp>
    </p:spTree>
  </p:cSld>
  <p:clrMapOvr>
    <a:masterClrMapping/>
  </p:clrMapOvr>
  <p:transition spd="slow">
    <p:split orient="vert"/>
  </p:transition>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838200" y="831850"/>
            <a:ext cx="7939088" cy="5584825"/>
          </a:xfrm>
          <a:prstGeom prst="rect">
            <a:avLst/>
          </a:prstGeom>
          <a:noFill/>
          <a:ln w="9525">
            <a:noFill/>
            <a:miter lim="800000"/>
            <a:headEnd/>
            <a:tailEnd/>
          </a:ln>
          <a:effectLst/>
        </p:spPr>
        <p:txBody>
          <a:bodyPr>
            <a:spAutoFit/>
          </a:bodyPr>
          <a:lstStyle/>
          <a:p>
            <a:pPr algn="l">
              <a:spcBef>
                <a:spcPct val="0"/>
              </a:spcBef>
              <a:buFontTx/>
              <a:buChar char="•"/>
            </a:pPr>
            <a:r>
              <a:rPr lang="en-US" sz="3600">
                <a:solidFill>
                  <a:srgbClr val="0000FF"/>
                </a:solidFill>
              </a:rPr>
              <a:t> Microstar Satellite platform  uses 1553 Or  1773 Buses for payload data interface To accommodate high level interfaces</a:t>
            </a:r>
            <a:r>
              <a:rPr lang="en-US" sz="3600">
                <a:solidFill>
                  <a:schemeClr val="hlink"/>
                </a:solidFill>
              </a:rPr>
              <a:t>.</a:t>
            </a:r>
          </a:p>
          <a:p>
            <a:pPr algn="l">
              <a:spcBef>
                <a:spcPct val="0"/>
              </a:spcBef>
            </a:pPr>
            <a:endParaRPr lang="en-US" sz="3600">
              <a:solidFill>
                <a:schemeClr val="hlink"/>
              </a:solidFill>
            </a:endParaRPr>
          </a:p>
          <a:p>
            <a:pPr algn="l">
              <a:spcBef>
                <a:spcPct val="0"/>
              </a:spcBef>
              <a:buFontTx/>
              <a:buChar char="•"/>
            </a:pPr>
            <a:r>
              <a:rPr lang="en-US" sz="3600">
                <a:solidFill>
                  <a:srgbClr val="FF3300"/>
                </a:solidFill>
              </a:rPr>
              <a:t> </a:t>
            </a:r>
            <a:r>
              <a:rPr lang="en-US" sz="3600">
                <a:solidFill>
                  <a:srgbClr val="FF0000"/>
                </a:solidFill>
              </a:rPr>
              <a:t>NASA’s Goddard Space Flight Center use a common bus for several satellites Which is attained by 1553 and 1773 buses</a:t>
            </a:r>
          </a:p>
          <a:p>
            <a:pPr algn="l">
              <a:spcBef>
                <a:spcPct val="0"/>
              </a:spcBef>
            </a:pPr>
            <a:endParaRPr lang="en-US" sz="3600">
              <a:solidFill>
                <a:srgbClr val="FF0000"/>
              </a:solidFill>
            </a:endParaRPr>
          </a:p>
          <a:p>
            <a:pPr algn="l">
              <a:spcBef>
                <a:spcPct val="0"/>
              </a:spcBef>
              <a:buFontTx/>
              <a:buChar char="•"/>
            </a:pPr>
            <a:r>
              <a:rPr lang="en-US" sz="3600">
                <a:solidFill>
                  <a:srgbClr val="FF3399"/>
                </a:solidFill>
              </a:rPr>
              <a:t> </a:t>
            </a:r>
            <a:r>
              <a:rPr lang="en-US" sz="3600">
                <a:solidFill>
                  <a:srgbClr val="0000FF"/>
                </a:solidFill>
              </a:rPr>
              <a:t>Globstar system consider 1553 as a </a:t>
            </a:r>
          </a:p>
          <a:p>
            <a:pPr algn="l">
              <a:spcBef>
                <a:spcPct val="0"/>
              </a:spcBef>
            </a:pPr>
            <a:r>
              <a:rPr lang="en-US" sz="3600">
                <a:solidFill>
                  <a:srgbClr val="0000FF"/>
                </a:solidFill>
              </a:rPr>
              <a:t> common reference design</a:t>
            </a:r>
          </a:p>
        </p:txBody>
      </p:sp>
    </p:spTree>
  </p:cSld>
  <p:clrMapOvr>
    <a:masterClrMapping/>
  </p:clrMapOvr>
  <p:transition spd="slow">
    <p:split orient="vert"/>
  </p:transition>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39" name="WordArt 1027"/>
          <p:cNvSpPr>
            <a:spLocks noChangeArrowheads="1" noChangeShapeType="1" noTextEdit="1"/>
          </p:cNvSpPr>
          <p:nvPr/>
        </p:nvSpPr>
        <p:spPr bwMode="auto">
          <a:xfrm>
            <a:off x="2514600" y="2876550"/>
            <a:ext cx="4572000" cy="1085850"/>
          </a:xfrm>
          <a:prstGeom prst="rect">
            <a:avLst/>
          </a:prstGeom>
        </p:spPr>
        <p:txBody>
          <a:bodyPr wrap="none" fromWordArt="1">
            <a:prstTxWarp prst="textPlain">
              <a:avLst>
                <a:gd name="adj" fmla="val 50000"/>
              </a:avLst>
            </a:prstTxWarp>
          </a:bodyPr>
          <a:lstStyle/>
          <a:p>
            <a:r>
              <a:rPr lang="en-US" sz="3600" kern="10">
                <a:ln w="12700">
                  <a:solidFill>
                    <a:srgbClr val="EAEAEA"/>
                  </a:solidFill>
                  <a:round/>
                  <a:headEnd type="none" w="sm" len="sm"/>
                  <a:tailEnd type="none" w="sm" len="sm"/>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sy="50000" rotWithShape="0">
                    <a:srgbClr val="C0C0C0"/>
                  </a:outerShdw>
                </a:effectLst>
                <a:latin typeface="Arial Black"/>
              </a:rPr>
              <a:t>THANK YOU</a:t>
            </a:r>
          </a:p>
        </p:txBody>
      </p:sp>
    </p:spTree>
  </p:cSld>
  <p:clrMapOvr>
    <a:masterClrMapping/>
  </p:clrMapOvr>
  <p:transition spd="slow">
    <p:split orient="vert"/>
  </p:transition>
</p:sld>
</file>

<file path=ppt/theme/theme1.xml><?xml version="1.0" encoding="utf-8"?>
<a:theme xmlns:a="http://schemas.openxmlformats.org/drawingml/2006/main" name="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Designs\Expedition.pot</Template>
  <TotalTime>2223</TotalTime>
  <Words>2990</Words>
  <Application>Microsoft Office PowerPoint</Application>
  <PresentationFormat>On-screen Show (4:3)</PresentationFormat>
  <Paragraphs>649</Paragraphs>
  <Slides>91</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91</vt:i4>
      </vt:variant>
    </vt:vector>
  </HeadingPairs>
  <TitlesOfParts>
    <vt:vector size="102" baseType="lpstr">
      <vt:lpstr>Times New Roman</vt:lpstr>
      <vt:lpstr>Wingdings</vt:lpstr>
      <vt:lpstr>Arial</vt:lpstr>
      <vt:lpstr>Garamond</vt:lpstr>
      <vt:lpstr>Tahoma</vt:lpstr>
      <vt:lpstr>Century Schoolbook</vt:lpstr>
      <vt:lpstr>Symbol</vt:lpstr>
      <vt:lpstr>Arial Black</vt:lpstr>
      <vt:lpstr>Helvetica</vt:lpstr>
      <vt:lpstr>Expedition</vt:lpstr>
      <vt:lpstr>Microsoft Word Picture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                 </vt:lpstr>
      <vt:lpstr>Slide 27</vt:lpstr>
      <vt:lpstr>Slide 28</vt:lpstr>
      <vt:lpstr>Slide 29</vt:lpstr>
      <vt:lpstr>Slide 30</vt:lpstr>
      <vt:lpstr>Slide 31</vt:lpstr>
      <vt:lpstr>Slide 32</vt:lpstr>
      <vt:lpstr>Slide 33</vt:lpstr>
      <vt:lpstr>Slide 34</vt:lpstr>
      <vt:lpstr>Slide 35</vt:lpstr>
      <vt:lpstr>Slide 36</vt:lpstr>
      <vt:lpstr>                 </vt:lpstr>
      <vt:lpstr>              </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vector>
  </TitlesOfParts>
  <Manager>N. ChandraMohan</Manager>
  <Company>MIT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dc:creator>
  <cp:lastModifiedBy>AKHTER MAHMUD NAFI</cp:lastModifiedBy>
  <cp:revision>210</cp:revision>
  <dcterms:created xsi:type="dcterms:W3CDTF">2002-07-18T11:37:49Z</dcterms:created>
  <dcterms:modified xsi:type="dcterms:W3CDTF">2013-04-05T05:44:13Z</dcterms:modified>
</cp:coreProperties>
</file>